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5" r:id="rId11"/>
    <p:sldId id="266" r:id="rId12"/>
    <p:sldId id="264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638" autoAdjust="0"/>
  </p:normalViewPr>
  <p:slideViewPr>
    <p:cSldViewPr snapToGrid="0">
      <p:cViewPr varScale="1">
        <p:scale>
          <a:sx n="73" d="100"/>
          <a:sy n="73" d="100"/>
        </p:scale>
        <p:origin x="8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45227-8302-4BC9-AD4E-3EAA2F512E81}" type="datetimeFigureOut">
              <a:rPr lang="zh-CN" altLang="en-US" smtClean="0"/>
              <a:t>2016-10-29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B2B76-4D9A-44C8-A6C4-737D752A9B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9949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Generalized</a:t>
            </a:r>
            <a:r>
              <a:rPr lang="en-US" altLang="zh-CN" baseline="0" dirty="0" smtClean="0"/>
              <a:t> Linear Models-Note1</a:t>
            </a:r>
            <a:r>
              <a:rPr lang="zh-CN" altLang="en-US" baseline="0" dirty="0" smtClean="0"/>
              <a:t>广义线性模型 </a:t>
            </a:r>
            <a:endParaRPr lang="en-US" altLang="zh-CN" baseline="0" dirty="0" smtClean="0"/>
          </a:p>
          <a:p>
            <a:r>
              <a:rPr lang="en-US" altLang="zh-CN" baseline="0" dirty="0" smtClean="0"/>
              <a:t> </a:t>
            </a:r>
            <a:r>
              <a:rPr lang="zh-CN" altLang="en-US" baseline="0" dirty="0" smtClean="0"/>
              <a:t>这里也存在概率解释，大致是两个类别都符合方差相同的高斯分布时，他们就是</a:t>
            </a:r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B2B76-4D9A-44C8-A6C4-737D752A9BA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1096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B2B76-4D9A-44C8-A6C4-737D752A9BA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5951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线性组合</a:t>
            </a:r>
            <a:r>
              <a:rPr lang="en-US" altLang="zh-CN" dirty="0" smtClean="0"/>
              <a:t>+</a:t>
            </a:r>
            <a:r>
              <a:rPr lang="zh-CN" altLang="en-US" dirty="0" smtClean="0"/>
              <a:t>激活函数，是否向后传导。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B2B76-4D9A-44C8-A6C4-737D752A9BA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3212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向量求导的形式。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B2B76-4D9A-44C8-A6C4-737D752A9BA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3575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055E20-A46E-4D01-AF95-A17297965345}" type="datetimeFigureOut">
              <a:rPr lang="zh-CN" altLang="en-US" smtClean="0"/>
              <a:t>2016-10-29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1BC115-C58E-4F0D-A0F3-E5EFF57DBCD7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1592135" y="2887530"/>
            <a:ext cx="9038813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522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378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378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7788" y="1387737"/>
            <a:ext cx="9036424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6786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5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1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6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2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7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2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15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5E20-A46E-4D01-AF95-A17297965345}" type="datetimeFigureOut">
              <a:rPr lang="zh-CN" altLang="en-US" smtClean="0"/>
              <a:t>2016-10-29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C115-C58E-4F0D-A0F3-E5EFF57DBCD7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563445" y="1392217"/>
            <a:ext cx="9038813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65522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378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378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36449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2081" y="559400"/>
            <a:ext cx="2237591" cy="556676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985" y="849856"/>
            <a:ext cx="7343889" cy="502382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5E20-A46E-4D01-AF95-A17297965345}" type="datetimeFigureOut">
              <a:rPr lang="zh-CN" altLang="en-US" smtClean="0"/>
              <a:t>2016-10-29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C115-C58E-4F0D-A0F3-E5EFF57DBCD7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6125425" y="2882681"/>
            <a:ext cx="5480154" cy="919617"/>
            <a:chOff x="1815339" y="1498268"/>
            <a:chExt cx="5480154" cy="689713"/>
          </a:xfrm>
        </p:grpSpPr>
        <p:sp>
          <p:nvSpPr>
            <p:cNvPr id="12" name="TextBox 11"/>
            <p:cNvSpPr txBox="1"/>
            <p:nvPr/>
          </p:nvSpPr>
          <p:spPr>
            <a:xfrm>
              <a:off x="4147074" y="1498268"/>
              <a:ext cx="877163" cy="689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378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378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72451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5E20-A46E-4D01-AF95-A17297965345}" type="datetimeFigureOut">
              <a:rPr lang="zh-CN" altLang="en-US" smtClean="0"/>
              <a:t>2016-10-29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C115-C58E-4F0D-A0F3-E5EFF57DBCD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563445" y="1392217"/>
            <a:ext cx="9038813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65522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378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378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927519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563445" y="2887579"/>
            <a:ext cx="9038813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522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378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378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55" y="1204857"/>
            <a:ext cx="10339617" cy="1910716"/>
          </a:xfrm>
        </p:spPr>
        <p:txBody>
          <a:bodyPr anchor="b"/>
          <a:lstStyle>
            <a:lvl1pPr algn="ctr">
              <a:defRPr sz="5378" b="0" cap="none" baseline="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1" y="3767318"/>
            <a:ext cx="10312996" cy="1500187"/>
          </a:xfrm>
        </p:spPr>
        <p:txBody>
          <a:bodyPr anchor="t"/>
          <a:lstStyle>
            <a:lvl1pPr marL="0" indent="0" algn="ctr">
              <a:buNone/>
              <a:defRPr sz="1992">
                <a:solidFill>
                  <a:schemeClr val="tx2"/>
                </a:solidFill>
              </a:defRPr>
            </a:lvl1pPr>
            <a:lvl2pPr marL="455371" indent="0">
              <a:buNone/>
              <a:defRPr sz="1793">
                <a:solidFill>
                  <a:schemeClr val="tx1">
                    <a:tint val="75000"/>
                  </a:schemeClr>
                </a:solidFill>
              </a:defRPr>
            </a:lvl2pPr>
            <a:lvl3pPr marL="910742" indent="0">
              <a:buNone/>
              <a:defRPr sz="1594">
                <a:solidFill>
                  <a:schemeClr val="tx1">
                    <a:tint val="75000"/>
                  </a:schemeClr>
                </a:solidFill>
              </a:defRPr>
            </a:lvl3pPr>
            <a:lvl4pPr marL="1366114" indent="0">
              <a:buNone/>
              <a:defRPr sz="1394">
                <a:solidFill>
                  <a:schemeClr val="tx1">
                    <a:tint val="75000"/>
                  </a:schemeClr>
                </a:solidFill>
              </a:defRPr>
            </a:lvl4pPr>
            <a:lvl5pPr marL="1821485" indent="0">
              <a:buNone/>
              <a:defRPr sz="1394">
                <a:solidFill>
                  <a:schemeClr val="tx1">
                    <a:tint val="75000"/>
                  </a:schemeClr>
                </a:solidFill>
              </a:defRPr>
            </a:lvl5pPr>
            <a:lvl6pPr marL="2276856" indent="0">
              <a:buNone/>
              <a:defRPr sz="1394">
                <a:solidFill>
                  <a:schemeClr val="tx1">
                    <a:tint val="75000"/>
                  </a:schemeClr>
                </a:solidFill>
              </a:defRPr>
            </a:lvl6pPr>
            <a:lvl7pPr marL="2732227" indent="0">
              <a:buNone/>
              <a:defRPr sz="1394">
                <a:solidFill>
                  <a:schemeClr val="tx1">
                    <a:tint val="75000"/>
                  </a:schemeClr>
                </a:solidFill>
              </a:defRPr>
            </a:lvl7pPr>
            <a:lvl8pPr marL="3187598" indent="0">
              <a:buNone/>
              <a:defRPr sz="1394">
                <a:solidFill>
                  <a:schemeClr val="tx1">
                    <a:tint val="75000"/>
                  </a:schemeClr>
                </a:solidFill>
              </a:defRPr>
            </a:lvl8pPr>
            <a:lvl9pPr marL="3642970" indent="0">
              <a:buNone/>
              <a:defRPr sz="13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5E20-A46E-4D01-AF95-A17297965345}" type="datetimeFigureOut">
              <a:rPr lang="zh-CN" altLang="en-US" smtClean="0"/>
              <a:t>2016-10-29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C115-C58E-4F0D-A0F3-E5EFF57DBC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20100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5E20-A46E-4D01-AF95-A17297965345}" type="datetimeFigureOut">
              <a:rPr lang="zh-CN" altLang="en-US" smtClean="0"/>
              <a:t>2016-10-29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C115-C58E-4F0D-A0F3-E5EFF57DBCD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563445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522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378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378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1" y="2240280"/>
            <a:ext cx="5071872" cy="387705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193535" y="2240280"/>
            <a:ext cx="5071872" cy="387705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32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2081" y="2240280"/>
            <a:ext cx="4589928" cy="658368"/>
          </a:xfrm>
        </p:spPr>
        <p:txBody>
          <a:bodyPr anchor="b"/>
          <a:lstStyle>
            <a:lvl1pPr marL="0" indent="0" algn="ctr">
              <a:buNone/>
              <a:defRPr sz="2390" b="0">
                <a:solidFill>
                  <a:schemeClr val="tx2"/>
                </a:solidFill>
              </a:defRPr>
            </a:lvl1pPr>
            <a:lvl2pPr marL="455371" indent="0">
              <a:buNone/>
              <a:defRPr sz="1992" b="1"/>
            </a:lvl2pPr>
            <a:lvl3pPr marL="910742" indent="0">
              <a:buNone/>
              <a:defRPr sz="1793" b="1"/>
            </a:lvl3pPr>
            <a:lvl4pPr marL="1366114" indent="0">
              <a:buNone/>
              <a:defRPr sz="1594" b="1"/>
            </a:lvl4pPr>
            <a:lvl5pPr marL="1821485" indent="0">
              <a:buNone/>
              <a:defRPr sz="1594" b="1"/>
            </a:lvl5pPr>
            <a:lvl6pPr marL="2276856" indent="0">
              <a:buNone/>
              <a:defRPr sz="1594" b="1"/>
            </a:lvl6pPr>
            <a:lvl7pPr marL="2732227" indent="0">
              <a:buNone/>
              <a:defRPr sz="1594" b="1"/>
            </a:lvl7pPr>
            <a:lvl8pPr marL="3187598" indent="0">
              <a:buNone/>
              <a:defRPr sz="1594" b="1"/>
            </a:lvl8pPr>
            <a:lvl9pPr marL="3642970" indent="0">
              <a:buNone/>
              <a:defRPr sz="1594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7984" y="2947595"/>
            <a:ext cx="5071872" cy="3172968"/>
          </a:xfrm>
        </p:spPr>
        <p:txBody>
          <a:bodyPr/>
          <a:lstStyle>
            <a:lvl1pPr>
              <a:defRPr sz="2390"/>
            </a:lvl1pPr>
            <a:lvl2pPr>
              <a:defRPr sz="1992"/>
            </a:lvl2pPr>
            <a:lvl3pPr>
              <a:defRPr sz="1793"/>
            </a:lvl3pPr>
            <a:lvl4pPr>
              <a:defRPr sz="1594"/>
            </a:lvl4pPr>
            <a:lvl5pPr>
              <a:defRPr sz="1594"/>
            </a:lvl5pPr>
            <a:lvl6pPr>
              <a:defRPr sz="1594"/>
            </a:lvl6pPr>
            <a:lvl7pPr>
              <a:defRPr sz="1594"/>
            </a:lvl7pPr>
            <a:lvl8pPr>
              <a:defRPr sz="1594"/>
            </a:lvl8pPr>
            <a:lvl9pPr>
              <a:defRPr sz="1594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9742" y="2240280"/>
            <a:ext cx="4596384" cy="658368"/>
          </a:xfrm>
        </p:spPr>
        <p:txBody>
          <a:bodyPr anchor="b"/>
          <a:lstStyle>
            <a:lvl1pPr marL="0" indent="0" algn="ctr">
              <a:buNone/>
              <a:defRPr sz="2390" b="0">
                <a:solidFill>
                  <a:schemeClr val="tx2"/>
                </a:solidFill>
              </a:defRPr>
            </a:lvl1pPr>
            <a:lvl2pPr marL="455371" indent="0">
              <a:buNone/>
              <a:defRPr sz="1992" b="1"/>
            </a:lvl2pPr>
            <a:lvl3pPr marL="910742" indent="0">
              <a:buNone/>
              <a:defRPr sz="1793" b="1"/>
            </a:lvl3pPr>
            <a:lvl4pPr marL="1366114" indent="0">
              <a:buNone/>
              <a:defRPr sz="1594" b="1"/>
            </a:lvl4pPr>
            <a:lvl5pPr marL="1821485" indent="0">
              <a:buNone/>
              <a:defRPr sz="1594" b="1"/>
            </a:lvl5pPr>
            <a:lvl6pPr marL="2276856" indent="0">
              <a:buNone/>
              <a:defRPr sz="1594" b="1"/>
            </a:lvl6pPr>
            <a:lvl7pPr marL="2732227" indent="0">
              <a:buNone/>
              <a:defRPr sz="1594" b="1"/>
            </a:lvl7pPr>
            <a:lvl8pPr marL="3187598" indent="0">
              <a:buNone/>
              <a:defRPr sz="1594" b="1"/>
            </a:lvl8pPr>
            <a:lvl9pPr marL="3642970" indent="0">
              <a:buNone/>
              <a:defRPr sz="1594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944368"/>
            <a:ext cx="5066304" cy="3172968"/>
          </a:xfrm>
        </p:spPr>
        <p:txBody>
          <a:bodyPr/>
          <a:lstStyle>
            <a:lvl1pPr>
              <a:defRPr sz="2390"/>
            </a:lvl1pPr>
            <a:lvl2pPr>
              <a:defRPr sz="1992"/>
            </a:lvl2pPr>
            <a:lvl3pPr>
              <a:defRPr sz="1793"/>
            </a:lvl3pPr>
            <a:lvl4pPr>
              <a:defRPr sz="1594"/>
            </a:lvl4pPr>
            <a:lvl5pPr>
              <a:defRPr sz="1594"/>
            </a:lvl5pPr>
            <a:lvl6pPr>
              <a:defRPr sz="1594"/>
            </a:lvl6pPr>
            <a:lvl7pPr>
              <a:defRPr sz="1594"/>
            </a:lvl7pPr>
            <a:lvl8pPr>
              <a:defRPr sz="1594"/>
            </a:lvl8pPr>
            <a:lvl9pPr>
              <a:defRPr sz="1594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5E20-A46E-4D01-AF95-A17297965345}" type="datetimeFigureOut">
              <a:rPr lang="zh-CN" altLang="en-US" smtClean="0"/>
              <a:t>2016-10-29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C115-C58E-4F0D-A0F3-E5EFF57DBCD7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563445" y="1392217"/>
            <a:ext cx="9038813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65522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378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378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263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5E20-A46E-4D01-AF95-A17297965345}" type="datetimeFigureOut">
              <a:rPr lang="zh-CN" altLang="en-US" smtClean="0"/>
              <a:t>2016-10-29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C115-C58E-4F0D-A0F3-E5EFF57DBCD7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0" name="Group 9"/>
          <p:cNvGrpSpPr/>
          <p:nvPr/>
        </p:nvGrpSpPr>
        <p:grpSpPr>
          <a:xfrm>
            <a:off x="1563445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522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378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378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66851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5E20-A46E-4D01-AF95-A17297965345}" type="datetimeFigureOut">
              <a:rPr lang="zh-CN" altLang="en-US" smtClean="0"/>
              <a:t>2016-10-29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C115-C58E-4F0D-A0F3-E5EFF57DBC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690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2773" y="1678197"/>
            <a:ext cx="4563310" cy="1886921"/>
          </a:xfrm>
        </p:spPr>
        <p:txBody>
          <a:bodyPr anchor="b"/>
          <a:lstStyle>
            <a:lvl1pPr algn="l">
              <a:defRPr sz="2789" b="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669" y="559400"/>
            <a:ext cx="5488889" cy="5566765"/>
          </a:xfrm>
        </p:spPr>
        <p:txBody>
          <a:bodyPr anchor="ctr"/>
          <a:lstStyle>
            <a:lvl1pPr>
              <a:defRPr sz="2390"/>
            </a:lvl1pPr>
            <a:lvl2pPr>
              <a:defRPr sz="2191"/>
            </a:lvl2pPr>
            <a:lvl3pPr>
              <a:defRPr sz="1992"/>
            </a:lvl3pPr>
            <a:lvl4pPr>
              <a:defRPr sz="1793"/>
            </a:lvl4pPr>
            <a:lvl5pPr>
              <a:defRPr sz="1594"/>
            </a:lvl5pPr>
            <a:lvl6pPr>
              <a:defRPr sz="1992"/>
            </a:lvl6pPr>
            <a:lvl7pPr>
              <a:defRPr sz="1992"/>
            </a:lvl7pPr>
            <a:lvl8pPr>
              <a:defRPr sz="1992"/>
            </a:lvl8pPr>
            <a:lvl9pPr>
              <a:defRPr sz="1992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2773" y="3603814"/>
            <a:ext cx="4548967" cy="2517289"/>
          </a:xfrm>
        </p:spPr>
        <p:txBody>
          <a:bodyPr>
            <a:normAutofit/>
          </a:bodyPr>
          <a:lstStyle>
            <a:lvl1pPr marL="0" indent="0">
              <a:buNone/>
              <a:defRPr sz="1594"/>
            </a:lvl1pPr>
            <a:lvl2pPr marL="455371" indent="0">
              <a:buNone/>
              <a:defRPr sz="1195"/>
            </a:lvl2pPr>
            <a:lvl3pPr marL="910742" indent="0">
              <a:buNone/>
              <a:defRPr sz="996"/>
            </a:lvl3pPr>
            <a:lvl4pPr marL="1366114" indent="0">
              <a:buNone/>
              <a:defRPr sz="896"/>
            </a:lvl4pPr>
            <a:lvl5pPr marL="1821485" indent="0">
              <a:buNone/>
              <a:defRPr sz="896"/>
            </a:lvl5pPr>
            <a:lvl6pPr marL="2276856" indent="0">
              <a:buNone/>
              <a:defRPr sz="896"/>
            </a:lvl6pPr>
            <a:lvl7pPr marL="2732227" indent="0">
              <a:buNone/>
              <a:defRPr sz="896"/>
            </a:lvl7pPr>
            <a:lvl8pPr marL="3187598" indent="0">
              <a:buNone/>
              <a:defRPr sz="896"/>
            </a:lvl8pPr>
            <a:lvl9pPr marL="3642970" indent="0">
              <a:buNone/>
              <a:defRPr sz="896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5E20-A46E-4D01-AF95-A17297965345}" type="datetimeFigureOut">
              <a:rPr lang="zh-CN" altLang="en-US" smtClean="0"/>
              <a:t>2016-10-29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C115-C58E-4F0D-A0F3-E5EFF57DBC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0960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642" y="4668820"/>
            <a:ext cx="10356028" cy="644729"/>
          </a:xfrm>
        </p:spPr>
        <p:txBody>
          <a:bodyPr anchor="b"/>
          <a:lstStyle>
            <a:lvl1pPr algn="ctr">
              <a:defRPr sz="2789" b="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911723" y="666965"/>
            <a:ext cx="6362874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187"/>
            </a:lvl1pPr>
            <a:lvl2pPr marL="455371" indent="0">
              <a:buNone/>
              <a:defRPr sz="2789"/>
            </a:lvl2pPr>
            <a:lvl3pPr marL="910742" indent="0">
              <a:buNone/>
              <a:defRPr sz="2390"/>
            </a:lvl3pPr>
            <a:lvl4pPr marL="1366114" indent="0">
              <a:buNone/>
              <a:defRPr sz="1992"/>
            </a:lvl4pPr>
            <a:lvl5pPr marL="1821485" indent="0">
              <a:buNone/>
              <a:defRPr sz="1992"/>
            </a:lvl5pPr>
            <a:lvl6pPr marL="2276856" indent="0">
              <a:buNone/>
              <a:defRPr sz="1992"/>
            </a:lvl6pPr>
            <a:lvl7pPr marL="2732227" indent="0">
              <a:buNone/>
              <a:defRPr sz="1992"/>
            </a:lvl7pPr>
            <a:lvl8pPr marL="3187598" indent="0">
              <a:buNone/>
              <a:defRPr sz="1992"/>
            </a:lvl8pPr>
            <a:lvl9pPr marL="3642970" indent="0">
              <a:buNone/>
              <a:defRPr sz="1992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985" y="5324306"/>
            <a:ext cx="10341686" cy="804862"/>
          </a:xfrm>
        </p:spPr>
        <p:txBody>
          <a:bodyPr>
            <a:normAutofit/>
          </a:bodyPr>
          <a:lstStyle>
            <a:lvl1pPr marL="0" indent="0" algn="ctr">
              <a:buNone/>
              <a:defRPr sz="1594"/>
            </a:lvl1pPr>
            <a:lvl2pPr marL="455371" indent="0">
              <a:buNone/>
              <a:defRPr sz="1195"/>
            </a:lvl2pPr>
            <a:lvl3pPr marL="910742" indent="0">
              <a:buNone/>
              <a:defRPr sz="996"/>
            </a:lvl3pPr>
            <a:lvl4pPr marL="1366114" indent="0">
              <a:buNone/>
              <a:defRPr sz="896"/>
            </a:lvl4pPr>
            <a:lvl5pPr marL="1821485" indent="0">
              <a:buNone/>
              <a:defRPr sz="896"/>
            </a:lvl5pPr>
            <a:lvl6pPr marL="2276856" indent="0">
              <a:buNone/>
              <a:defRPr sz="896"/>
            </a:lvl6pPr>
            <a:lvl7pPr marL="2732227" indent="0">
              <a:buNone/>
              <a:defRPr sz="896"/>
            </a:lvl7pPr>
            <a:lvl8pPr marL="3187598" indent="0">
              <a:buNone/>
              <a:defRPr sz="896"/>
            </a:lvl8pPr>
            <a:lvl9pPr marL="3642970" indent="0">
              <a:buNone/>
              <a:defRPr sz="896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5E20-A46E-4D01-AF95-A17297965345}" type="datetimeFigureOut">
              <a:rPr lang="zh-CN" altLang="en-US" smtClean="0"/>
              <a:t>2016-10-29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C115-C58E-4F0D-A0F3-E5EFF57DBC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9680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3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7987" y="570156"/>
            <a:ext cx="10341684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0" y="2248349"/>
            <a:ext cx="10327340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505" y="616144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5">
                <a:solidFill>
                  <a:schemeClr val="tx2"/>
                </a:solidFill>
              </a:defRPr>
            </a:lvl1pPr>
          </a:lstStyle>
          <a:p>
            <a:fld id="{5F055E20-A46E-4D01-AF95-A17297965345}" type="datetimeFigureOut">
              <a:rPr lang="zh-CN" altLang="en-US" smtClean="0"/>
              <a:t>2016-10-29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16144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5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2353" y="616144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5">
                <a:solidFill>
                  <a:schemeClr val="tx2"/>
                </a:solidFill>
              </a:defRPr>
            </a:lvl1pPr>
          </a:lstStyle>
          <a:p>
            <a:fld id="{8F1BC115-C58E-4F0D-A0F3-E5EFF57DBC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906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0742" rtl="0" eaLnBrk="1" latinLnBrk="0" hangingPunct="1">
        <a:spcBef>
          <a:spcPct val="0"/>
        </a:spcBef>
        <a:buNone/>
        <a:defRPr sz="5378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4297" indent="-364297" algn="l" defTabSz="910742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39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4131" indent="-364297" algn="l" defTabSz="910742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19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38428" indent="-364297" algn="l" defTabSz="910742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992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2725" indent="-318760" algn="l" defTabSz="910742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793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1485" indent="-318760" algn="l" defTabSz="910742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594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0245" indent="-273223" algn="l" defTabSz="910742" rtl="0" eaLnBrk="1" latinLnBrk="0" hangingPunct="1">
        <a:spcBef>
          <a:spcPts val="398"/>
        </a:spcBef>
        <a:buClr>
          <a:schemeClr val="accent1"/>
        </a:buClr>
        <a:buFont typeface="Wingdings" pitchFamily="2" charset="2"/>
        <a:buChar char=""/>
        <a:defRPr sz="1394" kern="1200">
          <a:solidFill>
            <a:schemeClr val="tx1"/>
          </a:solidFill>
          <a:latin typeface="+mn-lt"/>
          <a:ea typeface="+mn-ea"/>
          <a:cs typeface="+mn-cs"/>
        </a:defRPr>
      </a:lvl6pPr>
      <a:lvl7pPr marL="2459004" indent="-273223" algn="l" defTabSz="910742" rtl="0" eaLnBrk="1" latinLnBrk="0" hangingPunct="1">
        <a:spcBef>
          <a:spcPts val="398"/>
        </a:spcBef>
        <a:buClr>
          <a:schemeClr val="accent1"/>
        </a:buClr>
        <a:buFont typeface="Wingdings" pitchFamily="2" charset="2"/>
        <a:buChar char=""/>
        <a:defRPr sz="1394" kern="1200">
          <a:solidFill>
            <a:schemeClr val="tx1"/>
          </a:solidFill>
          <a:latin typeface="+mn-lt"/>
          <a:ea typeface="+mn-ea"/>
          <a:cs typeface="+mn-cs"/>
        </a:defRPr>
      </a:lvl7pPr>
      <a:lvl8pPr marL="2777764" indent="-273223" algn="l" defTabSz="910742" rtl="0" eaLnBrk="1" latinLnBrk="0" hangingPunct="1">
        <a:spcBef>
          <a:spcPts val="398"/>
        </a:spcBef>
        <a:buClr>
          <a:schemeClr val="accent1"/>
        </a:buClr>
        <a:buFont typeface="Wingdings" pitchFamily="2" charset="2"/>
        <a:buChar char=""/>
        <a:defRPr sz="1394" kern="1200">
          <a:solidFill>
            <a:schemeClr val="tx1"/>
          </a:solidFill>
          <a:latin typeface="+mn-lt"/>
          <a:ea typeface="+mn-ea"/>
          <a:cs typeface="+mn-cs"/>
        </a:defRPr>
      </a:lvl8pPr>
      <a:lvl9pPr marL="3096524" indent="-273223" algn="l" defTabSz="910742" rtl="0" eaLnBrk="1" latinLnBrk="0" hangingPunct="1">
        <a:spcBef>
          <a:spcPts val="398"/>
        </a:spcBef>
        <a:buClr>
          <a:schemeClr val="accent1"/>
        </a:buClr>
        <a:buFont typeface="Wingdings" pitchFamily="2" charset="2"/>
        <a:buChar char=""/>
        <a:defRPr sz="13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0742" rtl="0" eaLnBrk="1" latinLnBrk="0" hangingPunct="1">
        <a:defRPr sz="1793" kern="1200">
          <a:solidFill>
            <a:schemeClr val="tx1"/>
          </a:solidFill>
          <a:latin typeface="+mn-lt"/>
          <a:ea typeface="+mn-ea"/>
          <a:cs typeface="+mn-cs"/>
        </a:defRPr>
      </a:lvl1pPr>
      <a:lvl2pPr marL="455371" algn="l" defTabSz="910742" rtl="0" eaLnBrk="1" latinLnBrk="0" hangingPunct="1">
        <a:defRPr sz="1793" kern="1200">
          <a:solidFill>
            <a:schemeClr val="tx1"/>
          </a:solidFill>
          <a:latin typeface="+mn-lt"/>
          <a:ea typeface="+mn-ea"/>
          <a:cs typeface="+mn-cs"/>
        </a:defRPr>
      </a:lvl2pPr>
      <a:lvl3pPr marL="910742" algn="l" defTabSz="910742" rtl="0" eaLnBrk="1" latinLnBrk="0" hangingPunct="1">
        <a:defRPr sz="1793" kern="1200">
          <a:solidFill>
            <a:schemeClr val="tx1"/>
          </a:solidFill>
          <a:latin typeface="+mn-lt"/>
          <a:ea typeface="+mn-ea"/>
          <a:cs typeface="+mn-cs"/>
        </a:defRPr>
      </a:lvl3pPr>
      <a:lvl4pPr marL="1366114" algn="l" defTabSz="910742" rtl="0" eaLnBrk="1" latinLnBrk="0" hangingPunct="1">
        <a:defRPr sz="1793" kern="1200">
          <a:solidFill>
            <a:schemeClr val="tx1"/>
          </a:solidFill>
          <a:latin typeface="+mn-lt"/>
          <a:ea typeface="+mn-ea"/>
          <a:cs typeface="+mn-cs"/>
        </a:defRPr>
      </a:lvl4pPr>
      <a:lvl5pPr marL="1821485" algn="l" defTabSz="910742" rtl="0" eaLnBrk="1" latinLnBrk="0" hangingPunct="1">
        <a:defRPr sz="1793" kern="1200">
          <a:solidFill>
            <a:schemeClr val="tx1"/>
          </a:solidFill>
          <a:latin typeface="+mn-lt"/>
          <a:ea typeface="+mn-ea"/>
          <a:cs typeface="+mn-cs"/>
        </a:defRPr>
      </a:lvl5pPr>
      <a:lvl6pPr marL="2276856" algn="l" defTabSz="910742" rtl="0" eaLnBrk="1" latinLnBrk="0" hangingPunct="1">
        <a:defRPr sz="1793" kern="1200">
          <a:solidFill>
            <a:schemeClr val="tx1"/>
          </a:solidFill>
          <a:latin typeface="+mn-lt"/>
          <a:ea typeface="+mn-ea"/>
          <a:cs typeface="+mn-cs"/>
        </a:defRPr>
      </a:lvl6pPr>
      <a:lvl7pPr marL="2732227" algn="l" defTabSz="910742" rtl="0" eaLnBrk="1" latinLnBrk="0" hangingPunct="1">
        <a:defRPr sz="1793" kern="1200">
          <a:solidFill>
            <a:schemeClr val="tx1"/>
          </a:solidFill>
          <a:latin typeface="+mn-lt"/>
          <a:ea typeface="+mn-ea"/>
          <a:cs typeface="+mn-cs"/>
        </a:defRPr>
      </a:lvl7pPr>
      <a:lvl8pPr marL="3187598" algn="l" defTabSz="910742" rtl="0" eaLnBrk="1" latinLnBrk="0" hangingPunct="1">
        <a:defRPr sz="1793" kern="1200">
          <a:solidFill>
            <a:schemeClr val="tx1"/>
          </a:solidFill>
          <a:latin typeface="+mn-lt"/>
          <a:ea typeface="+mn-ea"/>
          <a:cs typeface="+mn-cs"/>
        </a:defRPr>
      </a:lvl8pPr>
      <a:lvl9pPr marL="3642970" algn="l" defTabSz="910742" rtl="0" eaLnBrk="1" latinLnBrk="0" hangingPunct="1">
        <a:defRPr sz="179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32.png"/><Relationship Id="rId7" Type="http://schemas.openxmlformats.org/officeDocument/2006/relationships/image" Target="../media/image3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openxmlformats.org/officeDocument/2006/relationships/image" Target="../media/image26.png"/><Relationship Id="rId4" Type="http://schemas.openxmlformats.org/officeDocument/2006/relationships/image" Target="../media/image33.png"/><Relationship Id="rId9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CNN</a:t>
            </a:r>
            <a:r>
              <a:rPr lang="zh-CN" altLang="en-US" dirty="0" smtClean="0"/>
              <a:t>小结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/>
              <a:t>刘缘</a:t>
            </a:r>
            <a:endParaRPr lang="en-US" altLang="zh-CN" dirty="0" smtClean="0"/>
          </a:p>
          <a:p>
            <a:r>
              <a:rPr lang="en-US" altLang="zh-CN" dirty="0" smtClean="0"/>
              <a:t>2016-10-30</a:t>
            </a:r>
          </a:p>
          <a:p>
            <a:r>
              <a:rPr lang="zh-CN" altLang="en-US" dirty="0" smtClean="0"/>
              <a:t>课件参考</a:t>
            </a:r>
            <a:r>
              <a:rPr lang="en-US" altLang="zh-CN" dirty="0" smtClean="0"/>
              <a:t>Stanford CS231n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79434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b="1" dirty="0" smtClean="0"/>
              <a:t>前向传导</a:t>
            </a:r>
            <a:r>
              <a:rPr lang="en-US" altLang="zh-CN" b="1" dirty="0" smtClean="0"/>
              <a:t>:forward propagation</a:t>
            </a:r>
          </a:p>
          <a:p>
            <a:pPr marL="0" indent="0">
              <a:buNone/>
            </a:pPr>
            <a:r>
              <a:rPr lang="en-US" altLang="zh-CN" dirty="0" smtClean="0"/>
              <a:t>k</a:t>
            </a:r>
            <a:r>
              <a:rPr lang="zh-CN" altLang="en-US" dirty="0" smtClean="0"/>
              <a:t>个类别 </a:t>
            </a:r>
            <a:r>
              <a:rPr lang="en-US" altLang="zh-CN" dirty="0" smtClean="0"/>
              <a:t>m</a:t>
            </a:r>
            <a:r>
              <a:rPr lang="zh-CN" altLang="en-US" dirty="0" smtClean="0"/>
              <a:t>维特征 </a:t>
            </a:r>
            <a:r>
              <a:rPr lang="en-US" altLang="zh-CN" dirty="0" smtClean="0"/>
              <a:t>h</a:t>
            </a:r>
            <a:r>
              <a:rPr lang="zh-CN" altLang="en-US" dirty="0" smtClean="0"/>
              <a:t>个隐藏单元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W1</a:t>
            </a:r>
            <a:r>
              <a:rPr lang="en-US" altLang="zh-CN" dirty="0"/>
              <a:t>:</a:t>
            </a:r>
            <a:r>
              <a:rPr lang="en-US" altLang="zh-CN" dirty="0" smtClean="0"/>
              <a:t>h</a:t>
            </a:r>
            <a:r>
              <a:rPr lang="zh-CN" altLang="en-US" dirty="0" smtClean="0"/>
              <a:t>*</a:t>
            </a:r>
            <a:r>
              <a:rPr lang="en-US" altLang="zh-CN" dirty="0" smtClean="0"/>
              <a:t>k      x:k*1   z1:h*1</a:t>
            </a:r>
          </a:p>
          <a:p>
            <a:pPr marL="0" indent="0">
              <a:buNone/>
            </a:pPr>
            <a:r>
              <a:rPr lang="en-US" altLang="zh-CN" dirty="0" smtClean="0"/>
              <a:t>a1:h*1        z2:k*1   W2:k*h</a:t>
            </a:r>
          </a:p>
          <a:p>
            <a:pPr marL="0" indent="0">
              <a:buNone/>
            </a:pPr>
            <a:r>
              <a:rPr lang="en-US" altLang="zh-CN" dirty="0" smtClean="0"/>
              <a:t>Z2</a:t>
            </a:r>
            <a:r>
              <a:rPr lang="zh-CN" altLang="en-US" dirty="0" smtClean="0"/>
              <a:t>就是</a:t>
            </a:r>
            <a:r>
              <a:rPr lang="en-US" altLang="zh-CN" dirty="0" smtClean="0"/>
              <a:t>score</a:t>
            </a:r>
            <a:r>
              <a:rPr lang="zh-CN" altLang="en-US" dirty="0" smtClean="0"/>
              <a:t>，</a:t>
            </a:r>
            <a:r>
              <a:rPr lang="en-US" altLang="zh-CN" dirty="0" err="1" smtClean="0"/>
              <a:t>loss_function</a:t>
            </a:r>
            <a:r>
              <a:rPr lang="zh-CN" altLang="en-US" dirty="0" smtClean="0"/>
              <a:t>就是之前的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SVM</a:t>
            </a:r>
            <a:r>
              <a:rPr lang="zh-CN" altLang="en-US" dirty="0" smtClean="0"/>
              <a:t>或者</a:t>
            </a:r>
            <a:r>
              <a:rPr lang="en-US" altLang="zh-CN" dirty="0" err="1" smtClean="0"/>
              <a:t>Softmaxlossfunction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右</a:t>
            </a:r>
            <a:r>
              <a:rPr lang="zh-CN" altLang="en-US" dirty="0" smtClean="0"/>
              <a:t>图为</a:t>
            </a:r>
            <a:r>
              <a:rPr lang="en-US" altLang="zh-CN" dirty="0" smtClean="0"/>
              <a:t>2</a:t>
            </a:r>
            <a:r>
              <a:rPr lang="zh-CN" altLang="en-US" dirty="0" smtClean="0"/>
              <a:t>层神经网络。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3</a:t>
            </a:r>
            <a:r>
              <a:rPr lang="zh-CN" altLang="en-US" dirty="0" smtClean="0"/>
              <a:t>层、</a:t>
            </a:r>
            <a:r>
              <a:rPr lang="en-US" altLang="zh-CN" dirty="0" smtClean="0"/>
              <a:t>4</a:t>
            </a:r>
            <a:r>
              <a:rPr lang="zh-CN" altLang="en-US" dirty="0" smtClean="0"/>
              <a:t>层依次类推。</a:t>
            </a:r>
            <a:endParaRPr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什么是神经网络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/>
              <p:cNvSpPr/>
              <p:nvPr/>
            </p:nvSpPr>
            <p:spPr>
              <a:xfrm>
                <a:off x="6498316" y="5520581"/>
                <a:ext cx="2722347" cy="1211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zh-CN" altLang="en-US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zh-CN" altLang="en-US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zh-CN" altLang="en-US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zh-CN" altLang="en-US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zh-CN" altLang="en-US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zh-CN" altLang="en-US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d>
                              <m:dPr>
                                <m:begChr m:val=""/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zh-CN" altLang="en-US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zh-CN" altLang="en-US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zh-CN" altLang="en-US" i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zh-CN" altLang="en-US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zh-CN" altLang="en-US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zh-CN" altLang="en-US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zh-CN" altLang="en-US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zh-CN" altLang="en-US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zh-CN" altLang="en-US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zh-CN" altLang="en-US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d>
                              <m:dPr>
                                <m:begChr m:val=""/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zh-CN" altLang="en-US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𝑙𝑜𝑠𝑠</m:t>
                                </m:r>
                                <m:r>
                                  <m:rPr>
                                    <m:lit/>
                                  </m:rPr>
                                  <a:rPr lang="zh-CN" altLang="en-US" i="0">
                                    <a:latin typeface="Cambria Math" panose="02040503050406030204" pitchFamily="18" charset="0"/>
                                  </a:rPr>
                                  <m:t>_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𝑓𝑢𝑛𝑐𝑡𝑖𝑜𝑛</m:t>
                                </m:r>
                                <m:r>
                                  <a:rPr lang="zh-CN" altLang="en-US" i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zh-CN" altLang="en-US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zh-CN" altLang="en-US" i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316" y="5520581"/>
                <a:ext cx="2722347" cy="121116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1098" y="2169892"/>
            <a:ext cx="4562516" cy="305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069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激活函数</a:t>
            </a:r>
            <a:endParaRPr lang="en-US" altLang="zh-CN" dirty="0" smtClean="0"/>
          </a:p>
          <a:p>
            <a:r>
              <a:rPr lang="en-US" altLang="zh-CN" dirty="0" smtClean="0"/>
              <a:t>Sigmoid                                 </a:t>
            </a:r>
            <a:r>
              <a:rPr lang="en-US" altLang="zh-CN" dirty="0" err="1" smtClean="0"/>
              <a:t>Tanh</a:t>
            </a:r>
            <a:r>
              <a:rPr lang="en-US" altLang="zh-CN" dirty="0" smtClean="0"/>
              <a:t>                                      </a:t>
            </a:r>
            <a:r>
              <a:rPr lang="en-US" altLang="zh-CN" dirty="0" err="1" smtClean="0"/>
              <a:t>ReLU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什么是神经网络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330" y="3331054"/>
            <a:ext cx="7246669" cy="236555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8999" y="3326121"/>
            <a:ext cx="3080671" cy="23704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8468" y="2690412"/>
            <a:ext cx="2566917" cy="41230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0487" y="2690412"/>
            <a:ext cx="2088851" cy="40117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0149" y="2718249"/>
            <a:ext cx="2379203" cy="39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727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932330" y="2248349"/>
            <a:ext cx="10327340" cy="4446741"/>
          </a:xfrm>
        </p:spPr>
        <p:txBody>
          <a:bodyPr/>
          <a:lstStyle/>
          <a:p>
            <a:r>
              <a:rPr lang="zh-CN" altLang="en-US" dirty="0" smtClean="0"/>
              <a:t>线性组合</a:t>
            </a:r>
            <a:r>
              <a:rPr lang="en-US" altLang="zh-CN" dirty="0" smtClean="0"/>
              <a:t>+</a:t>
            </a:r>
            <a:r>
              <a:rPr lang="zh-CN" altLang="en-US" dirty="0" smtClean="0"/>
              <a:t>非线性激活函数。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1</a:t>
            </a:r>
            <a:r>
              <a:rPr lang="zh-CN" altLang="en-US" dirty="0" smtClean="0"/>
              <a:t>）如果激活函数也是线性，那么整体而言就是线性的，就无法映射到高维空间了。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2</a:t>
            </a:r>
            <a:r>
              <a:rPr lang="zh-CN" altLang="en-US" dirty="0" smtClean="0"/>
              <a:t>）单层神经网络就是线性分类器。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3</a:t>
            </a:r>
            <a:r>
              <a:rPr lang="zh-CN" altLang="en-US" dirty="0" smtClean="0"/>
              <a:t>）输出层之后不加非线性激活函数，而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直接用</a:t>
            </a:r>
            <a:r>
              <a:rPr lang="en-US" altLang="zh-CN" dirty="0" smtClean="0"/>
              <a:t>loss</a:t>
            </a:r>
            <a:r>
              <a:rPr lang="zh-CN" altLang="en-US" dirty="0" smtClean="0"/>
              <a:t>函数计算</a:t>
            </a:r>
            <a:r>
              <a:rPr lang="en-US" altLang="zh-CN" dirty="0" smtClean="0"/>
              <a:t>score</a:t>
            </a:r>
            <a:r>
              <a:rPr lang="zh-CN" altLang="en-US" dirty="0" smtClean="0"/>
              <a:t>与训练数据的不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符合程度。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4</a:t>
            </a:r>
            <a:r>
              <a:rPr lang="zh-CN" altLang="en-US" dirty="0" smtClean="0"/>
              <a:t>）</a:t>
            </a:r>
            <a:r>
              <a:rPr lang="en-US" altLang="zh-CN" b="1" dirty="0" smtClean="0"/>
              <a:t>2</a:t>
            </a:r>
            <a:r>
              <a:rPr lang="zh-CN" altLang="en-US" b="1" dirty="0" smtClean="0"/>
              <a:t>层神经网络已经可以拟合任何函数</a:t>
            </a:r>
            <a:endParaRPr lang="en-US" altLang="zh-CN" b="1" dirty="0" smtClean="0"/>
          </a:p>
          <a:p>
            <a:pPr marL="0" indent="0">
              <a:buNone/>
            </a:pPr>
            <a:r>
              <a:rPr lang="zh-CN" altLang="en-US" dirty="0" smtClean="0"/>
              <a:t>一般任务</a:t>
            </a:r>
            <a:r>
              <a:rPr lang="en-US" altLang="zh-CN" dirty="0" smtClean="0"/>
              <a:t>3-4</a:t>
            </a:r>
            <a:r>
              <a:rPr lang="zh-CN" altLang="en-US" dirty="0" smtClean="0"/>
              <a:t>层比较好，层数更多提升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比较小，而</a:t>
            </a:r>
            <a:r>
              <a:rPr lang="zh-CN" altLang="en-US" b="1" dirty="0" smtClean="0"/>
              <a:t>对于</a:t>
            </a:r>
            <a:r>
              <a:rPr lang="en-US" altLang="zh-CN" b="1" dirty="0" smtClean="0"/>
              <a:t>CNN</a:t>
            </a:r>
            <a:r>
              <a:rPr lang="zh-CN" altLang="en-US" b="1" dirty="0" smtClean="0"/>
              <a:t>而言越深越好。</a:t>
            </a:r>
            <a:endParaRPr lang="en-US" altLang="zh-CN" b="1" dirty="0" smtClean="0"/>
          </a:p>
          <a:p>
            <a:pPr marL="0" indent="0">
              <a:buNone/>
            </a:pPr>
            <a:endParaRPr lang="zh-CN" altLang="en-US" b="1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什么是神经网络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7429" y="3354960"/>
            <a:ext cx="4562516" cy="305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76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内容占位符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zh-CN" altLang="en-US" dirty="0" smtClean="0"/>
                  <a:t>神经网络的训练</a:t>
                </a:r>
                <a:r>
                  <a:rPr lang="en-US" altLang="zh-CN" dirty="0" smtClean="0"/>
                  <a:t>——</a:t>
                </a:r>
                <a:r>
                  <a:rPr lang="zh-CN" altLang="en-US" dirty="0" smtClean="0"/>
                  <a:t>梯度下降。虽然它是一个非凸函数（存在局部最小值）</a:t>
                </a:r>
                <a:endParaRPr lang="en-US" altLang="zh-CN" dirty="0" smtClean="0"/>
              </a:p>
              <a:p>
                <a:pPr marL="0" indent="0">
                  <a:buNone/>
                </a:pPr>
                <a:r>
                  <a:rPr lang="zh-CN" altLang="en-US" dirty="0" smtClean="0"/>
                  <a:t>由</a:t>
                </a:r>
                <a:r>
                  <a:rPr lang="en-US" altLang="zh-CN" dirty="0" smtClean="0"/>
                  <a:t>loss</a:t>
                </a:r>
                <a:r>
                  <a:rPr lang="zh-CN" altLang="en-US" dirty="0" smtClean="0"/>
                  <a:t>函数值计算各个参数的梯度过程称为</a:t>
                </a:r>
                <a:r>
                  <a:rPr lang="zh-CN" altLang="en-US" dirty="0"/>
                  <a:t>后</a:t>
                </a:r>
                <a:r>
                  <a:rPr lang="zh-CN" altLang="en-US" dirty="0" smtClean="0"/>
                  <a:t>向传导</a:t>
                </a:r>
                <a:r>
                  <a:rPr lang="en-US" altLang="zh-CN" dirty="0" smtClean="0"/>
                  <a:t>(backward propagation)</a:t>
                </a:r>
              </a:p>
              <a:p>
                <a:pPr marL="0" indent="0">
                  <a:buNone/>
                </a:pPr>
                <a:r>
                  <a:rPr lang="en-US" altLang="zh-CN" dirty="0" smtClean="0"/>
                  <a:t>1)</a:t>
                </a:r>
                <a:r>
                  <a:rPr lang="zh-CN" altLang="en-US" dirty="0" smtClean="0"/>
                  <a:t>这里面的变量是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zh-CN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zh-CN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zh-CN" alt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zh-CN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zh-CN" alt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dirty="0" smtClean="0"/>
                  <a:t>。</a:t>
                </a:r>
                <a:endParaRPr lang="en-US" altLang="zh-CN" dirty="0" smtClean="0"/>
              </a:p>
              <a:p>
                <a:pPr marL="0" indent="0">
                  <a:buNone/>
                </a:pPr>
                <a:r>
                  <a:rPr lang="en-US" altLang="zh-CN" dirty="0" smtClean="0"/>
                  <a:t>2)</a:t>
                </a:r>
                <a:r>
                  <a:rPr lang="zh-CN" altLang="en-US" dirty="0" smtClean="0"/>
                  <a:t>链式法则：</a:t>
                </a:r>
                <a:endParaRPr lang="en-US" altLang="zh-CN" dirty="0" smtClean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 smtClean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 smtClean="0"/>
                  <a:t>3)</a:t>
                </a:r>
                <a:r>
                  <a:rPr lang="zh-CN" altLang="en-US" dirty="0" smtClean="0"/>
                  <a:t>这里都是具体的数字，例如      是可以具体求出来的，因为此时的    是已知的。</a:t>
                </a:r>
                <a:endParaRPr lang="en-US" altLang="zh-CN" dirty="0" smtClean="0"/>
              </a:p>
              <a:p>
                <a:pPr marL="0" indent="0">
                  <a:buNone/>
                </a:pPr>
                <a:r>
                  <a:rPr lang="zh-CN" altLang="en-US" dirty="0" smtClean="0"/>
                  <a:t>我们是求对于当前数据的导数，可以将当前数值带入计算。</a:t>
                </a:r>
                <a:endParaRPr lang="zh-CN" altLang="en-US" dirty="0"/>
              </a:p>
            </p:txBody>
          </p:sp>
        </mc:Choice>
        <mc:Fallback>
          <p:sp>
            <p:nvSpPr>
              <p:cNvPr id="2" name="内容占位符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767" t="-17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什么是神经网络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/>
              <p:cNvSpPr/>
              <p:nvPr/>
            </p:nvSpPr>
            <p:spPr>
              <a:xfrm>
                <a:off x="7002812" y="3208305"/>
                <a:ext cx="2722347" cy="1211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zh-CN" altLang="en-US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zh-CN" altLang="en-US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zh-CN" altLang="en-US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zh-CN" altLang="en-US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zh-CN" altLang="en-US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zh-CN" altLang="en-US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d>
                              <m:dPr>
                                <m:begChr m:val=""/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zh-CN" altLang="en-US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zh-CN" altLang="en-US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zh-CN" altLang="en-US" i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zh-CN" altLang="en-US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zh-CN" altLang="en-US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zh-CN" altLang="en-US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zh-CN" altLang="en-US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zh-CN" altLang="en-US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zh-CN" altLang="en-US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zh-CN" altLang="en-US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d>
                              <m:dPr>
                                <m:begChr m:val=""/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zh-CN" altLang="en-US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𝑙𝑜𝑠𝑠</m:t>
                                </m:r>
                                <m:r>
                                  <m:rPr>
                                    <m:lit/>
                                  </m:rPr>
                                  <a:rPr lang="zh-CN" altLang="en-US" i="0">
                                    <a:latin typeface="Cambria Math" panose="02040503050406030204" pitchFamily="18" charset="0"/>
                                  </a:rPr>
                                  <m:t>_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𝑓𝑢𝑛𝑐𝑡𝑖𝑜𝑛</m:t>
                                </m:r>
                                <m:r>
                                  <a:rPr lang="zh-CN" altLang="en-US" i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zh-CN" altLang="en-US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zh-CN" altLang="en-US" i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2812" y="3208305"/>
                <a:ext cx="2722347" cy="12111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2256" y="144835"/>
            <a:ext cx="2575518" cy="172232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8403" y="4259393"/>
            <a:ext cx="2559898" cy="74511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08403" y="3550187"/>
            <a:ext cx="1706606" cy="71439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15008" y="5004510"/>
            <a:ext cx="377405" cy="5894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矩形 11"/>
              <p:cNvSpPr/>
              <p:nvPr/>
            </p:nvSpPr>
            <p:spPr>
              <a:xfrm>
                <a:off x="9142664" y="5088151"/>
                <a:ext cx="4651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zh-CN" altLang="en-US"/>
                            <m:t>z</m:t>
                          </m:r>
                        </m:e>
                        <m: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2664" y="5088151"/>
                <a:ext cx="465127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7165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9089" y="1740020"/>
            <a:ext cx="9879480" cy="4887003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什么是图像分类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58069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 smtClean="0"/>
              <a:t>将图像的像素直接视为特征，构成向量即可进行分类。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400*300</a:t>
            </a:r>
            <a:r>
              <a:rPr lang="zh-CN" altLang="en-US" dirty="0" smtClean="0"/>
              <a:t>的</a:t>
            </a:r>
            <a:r>
              <a:rPr lang="en-US" altLang="zh-CN" dirty="0" smtClean="0"/>
              <a:t>RGB</a:t>
            </a:r>
            <a:r>
              <a:rPr lang="zh-CN" altLang="en-US" dirty="0" smtClean="0"/>
              <a:t>图片其向量为</a:t>
            </a:r>
            <a:r>
              <a:rPr lang="en-US" altLang="zh-CN" dirty="0" smtClean="0"/>
              <a:t>400*300*3=360000</a:t>
            </a:r>
            <a:r>
              <a:rPr lang="zh-CN" altLang="en-US" dirty="0" smtClean="0"/>
              <a:t>维向量。</a:t>
            </a:r>
            <a:r>
              <a:rPr lang="en-US" altLang="zh-CN" dirty="0" smtClean="0"/>
              <a:t>360000</a:t>
            </a:r>
            <a:r>
              <a:rPr lang="zh-CN" altLang="en-US" dirty="0" smtClean="0"/>
              <a:t>*</a:t>
            </a:r>
            <a:r>
              <a:rPr lang="en-US" altLang="zh-CN" dirty="0" smtClean="0"/>
              <a:t>1</a:t>
            </a:r>
          </a:p>
          <a:p>
            <a:r>
              <a:rPr lang="zh-CN" altLang="en-US" dirty="0" smtClean="0"/>
              <a:t>线性分类</a:t>
            </a:r>
            <a:endParaRPr lang="en-US" altLang="zh-CN" dirty="0" smtClean="0"/>
          </a:p>
          <a:p>
            <a:r>
              <a:rPr lang="zh-CN" altLang="en-US" dirty="0" smtClean="0"/>
              <a:t>全连通神经网络（</a:t>
            </a:r>
            <a:r>
              <a:rPr lang="en-US" altLang="zh-CN" dirty="0" smtClean="0"/>
              <a:t>FC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zh-CN" altLang="en-US" dirty="0" smtClean="0"/>
              <a:t>问题：</a:t>
            </a:r>
            <a:endParaRPr lang="en-US" altLang="zh-CN" dirty="0" smtClean="0"/>
          </a:p>
          <a:p>
            <a:r>
              <a:rPr lang="en-US" altLang="zh-CN" dirty="0" smtClean="0"/>
              <a:t>1</a:t>
            </a:r>
            <a:r>
              <a:rPr lang="zh-CN" altLang="en-US" dirty="0" smtClean="0"/>
              <a:t>）丢失了像素之间关系。</a:t>
            </a:r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）参数太多。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什么是图像分类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2059" y="3244907"/>
            <a:ext cx="4625554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504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932330" y="2248349"/>
            <a:ext cx="10327340" cy="44046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 smtClean="0"/>
              <a:t>将输入看做立方体</a:t>
            </a:r>
            <a:r>
              <a:rPr lang="en-US" altLang="zh-CN" dirty="0" smtClean="0"/>
              <a:t>height*width*depth(channel RGB)</a:t>
            </a:r>
          </a:p>
          <a:p>
            <a:r>
              <a:rPr lang="zh-CN" altLang="en-US" dirty="0"/>
              <a:t>卷积</a:t>
            </a:r>
            <a:r>
              <a:rPr lang="zh-CN" altLang="en-US" dirty="0" smtClean="0"/>
              <a:t>层</a:t>
            </a:r>
            <a:r>
              <a:rPr lang="en-US" altLang="zh-CN" dirty="0" smtClean="0"/>
              <a:t>Conv</a:t>
            </a:r>
            <a:r>
              <a:rPr lang="zh-CN" altLang="en-US" dirty="0" smtClean="0"/>
              <a:t>，</a:t>
            </a:r>
            <a:r>
              <a:rPr lang="zh-CN" altLang="en-US" dirty="0"/>
              <a:t>池</a:t>
            </a:r>
            <a:r>
              <a:rPr lang="zh-CN" altLang="en-US" dirty="0" smtClean="0"/>
              <a:t>化层</a:t>
            </a:r>
            <a:r>
              <a:rPr lang="en-US" altLang="zh-CN" dirty="0" smtClean="0"/>
              <a:t>Pool</a:t>
            </a:r>
            <a:r>
              <a:rPr lang="zh-CN" altLang="en-US" dirty="0" smtClean="0"/>
              <a:t>，全连通层</a:t>
            </a:r>
            <a:r>
              <a:rPr lang="en-US" altLang="zh-CN" dirty="0" smtClean="0"/>
              <a:t>FC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en-US" altLang="zh-CN" dirty="0" smtClean="0"/>
              <a:t>Conv</a:t>
            </a:r>
          </a:p>
          <a:p>
            <a:pPr marL="0" indent="0">
              <a:buNone/>
            </a:pPr>
            <a:r>
              <a:rPr lang="zh-CN" altLang="en-US" dirty="0" smtClean="0"/>
              <a:t>原始图像为</a:t>
            </a:r>
            <a:r>
              <a:rPr lang="en-US" altLang="zh-CN" dirty="0" smtClean="0"/>
              <a:t>H*W*C</a:t>
            </a:r>
          </a:p>
          <a:p>
            <a:pPr marL="0" indent="0">
              <a:buNone/>
            </a:pPr>
            <a:r>
              <a:rPr lang="zh-CN" altLang="en-US" dirty="0" smtClean="0"/>
              <a:t>以</a:t>
            </a:r>
            <a:r>
              <a:rPr lang="en-US" altLang="zh-CN" dirty="0" smtClean="0"/>
              <a:t>F*F*C</a:t>
            </a:r>
            <a:r>
              <a:rPr lang="zh-CN" altLang="en-US" dirty="0" smtClean="0"/>
              <a:t>的卷积核在图像上进行卷积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将图像添加</a:t>
            </a:r>
            <a:r>
              <a:rPr lang="en-US" altLang="zh-CN" dirty="0" smtClean="0"/>
              <a:t>P</a:t>
            </a:r>
            <a:r>
              <a:rPr lang="zh-CN" altLang="en-US" dirty="0" smtClean="0"/>
              <a:t>的</a:t>
            </a:r>
            <a:r>
              <a:rPr lang="en-US" altLang="zh-CN" dirty="0" smtClean="0"/>
              <a:t>padding</a:t>
            </a:r>
            <a:r>
              <a:rPr lang="zh-CN" altLang="en-US" dirty="0" smtClean="0"/>
              <a:t>边，该卷积核每次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移动</a:t>
            </a:r>
            <a:r>
              <a:rPr lang="en-US" altLang="zh-CN" dirty="0" smtClean="0"/>
              <a:t>S</a:t>
            </a:r>
            <a:r>
              <a:rPr lang="zh-CN" altLang="en-US" dirty="0" smtClean="0"/>
              <a:t>个像素，则会得到</a:t>
            </a:r>
            <a:r>
              <a:rPr lang="en-US" altLang="zh-CN" dirty="0" smtClean="0"/>
              <a:t>((H+2P-F)/S+1)*(((W+2P-F</a:t>
            </a:r>
            <a:r>
              <a:rPr lang="en-US" altLang="zh-CN" dirty="0"/>
              <a:t>)/</a:t>
            </a:r>
            <a:r>
              <a:rPr lang="en-US" altLang="zh-CN" dirty="0" smtClean="0"/>
              <a:t>S+1)</a:t>
            </a:r>
            <a:r>
              <a:rPr lang="zh-CN" altLang="en-US" dirty="0" smtClean="0"/>
              <a:t>的图像。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如果有</a:t>
            </a:r>
            <a:r>
              <a:rPr lang="en-US" altLang="zh-CN" dirty="0" smtClean="0"/>
              <a:t>K</a:t>
            </a:r>
            <a:r>
              <a:rPr lang="zh-CN" altLang="en-US" dirty="0" smtClean="0"/>
              <a:t>个这样的卷积核，则输出的</a:t>
            </a:r>
            <a:r>
              <a:rPr lang="en-US" altLang="zh-CN" dirty="0" smtClean="0"/>
              <a:t>depth</a:t>
            </a:r>
            <a:r>
              <a:rPr lang="zh-CN" altLang="en-US" dirty="0" smtClean="0"/>
              <a:t>为</a:t>
            </a:r>
            <a:r>
              <a:rPr lang="en-US" altLang="zh-CN" dirty="0" smtClean="0"/>
              <a:t>K</a:t>
            </a:r>
          </a:p>
          <a:p>
            <a:pPr marL="0" indent="0">
              <a:buNone/>
            </a:pPr>
            <a:r>
              <a:rPr lang="zh-CN" altLang="en-US" dirty="0" smtClean="0"/>
              <a:t>即输出大小为</a:t>
            </a:r>
            <a:r>
              <a:rPr lang="en-US" altLang="zh-CN" dirty="0" smtClean="0"/>
              <a:t>H1*W1*K</a:t>
            </a:r>
            <a:r>
              <a:rPr lang="zh-CN" altLang="en-US" dirty="0" smtClean="0"/>
              <a:t>，其中</a:t>
            </a:r>
            <a:r>
              <a:rPr lang="en-US" altLang="zh-CN" dirty="0" smtClean="0"/>
              <a:t>H1=(H+2P-F)/S+1</a:t>
            </a:r>
            <a:r>
              <a:rPr lang="zh-CN" altLang="en-US" dirty="0" smtClean="0"/>
              <a:t>，</a:t>
            </a:r>
            <a:r>
              <a:rPr lang="en-US" altLang="zh-CN" dirty="0" smtClean="0"/>
              <a:t>W1=(W+2P-F)/S+1</a:t>
            </a:r>
          </a:p>
          <a:p>
            <a:pPr marL="0" indent="0">
              <a:buNone/>
            </a:pPr>
            <a:r>
              <a:rPr lang="zh-CN" altLang="en-US" b="1" dirty="0" smtClean="0"/>
              <a:t>卷积完成后一般要加入一个非线性函数（</a:t>
            </a:r>
            <a:r>
              <a:rPr lang="en-US" altLang="zh-CN" b="1" dirty="0" err="1" smtClean="0"/>
              <a:t>ReLU</a:t>
            </a:r>
            <a:r>
              <a:rPr lang="zh-CN" altLang="en-US" b="1" dirty="0" smtClean="0"/>
              <a:t>）</a:t>
            </a:r>
            <a:endParaRPr lang="en-US" altLang="zh-CN" b="1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什么是卷积神经网络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7514" y="1567358"/>
            <a:ext cx="3584162" cy="13619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9514" y="3090277"/>
            <a:ext cx="5590031" cy="119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541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Pool</a:t>
            </a:r>
          </a:p>
          <a:p>
            <a:pPr marL="0" indent="0">
              <a:buNone/>
            </a:pPr>
            <a:r>
              <a:rPr lang="zh-CN" altLang="en-US" dirty="0" smtClean="0"/>
              <a:t>对图像大小进行缩放。取一定区域内的最大值（</a:t>
            </a:r>
            <a:r>
              <a:rPr lang="en-US" altLang="zh-CN" dirty="0" smtClean="0"/>
              <a:t>max</a:t>
            </a:r>
            <a:r>
              <a:rPr lang="zh-CN" altLang="en-US" dirty="0" smtClean="0"/>
              <a:t>）。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2</a:t>
            </a:r>
            <a:r>
              <a:rPr lang="zh-CN" altLang="en-US" dirty="0" smtClean="0"/>
              <a:t>*</a:t>
            </a:r>
            <a:r>
              <a:rPr lang="en-US" altLang="zh-CN" dirty="0" smtClean="0"/>
              <a:t>2</a:t>
            </a:r>
            <a:r>
              <a:rPr lang="zh-CN" altLang="en-US" dirty="0"/>
              <a:t>区域</a:t>
            </a:r>
            <a:r>
              <a:rPr lang="zh-CN" altLang="en-US" dirty="0" smtClean="0"/>
              <a:t>内最大值，</a:t>
            </a:r>
            <a:r>
              <a:rPr lang="en-US" altLang="zh-CN" dirty="0" smtClean="0"/>
              <a:t>stride=2</a:t>
            </a:r>
            <a:r>
              <a:rPr lang="zh-CN" altLang="en-US" dirty="0" smtClean="0"/>
              <a:t>，</a:t>
            </a:r>
            <a:r>
              <a:rPr lang="en-US" altLang="zh-CN" dirty="0" smtClean="0"/>
              <a:t>padding=0</a:t>
            </a:r>
            <a:r>
              <a:rPr lang="zh-CN" altLang="en-US" dirty="0" smtClean="0"/>
              <a:t>，则将图像缩小到原来的</a:t>
            </a:r>
            <a:r>
              <a:rPr lang="en-US" altLang="zh-CN" dirty="0" smtClean="0"/>
              <a:t>1/2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什么是卷积神经网络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330" y="3864832"/>
            <a:ext cx="6157494" cy="196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500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FC</a:t>
            </a:r>
            <a:r>
              <a:rPr lang="zh-CN" altLang="en-US" dirty="0" smtClean="0"/>
              <a:t>层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直接将所有元素视作一个向量，按照之前</a:t>
            </a:r>
            <a:r>
              <a:rPr lang="en-US" altLang="zh-CN" dirty="0" smtClean="0"/>
              <a:t>fully connected neural network</a:t>
            </a:r>
            <a:r>
              <a:rPr lang="zh-CN" altLang="en-US" dirty="0" smtClean="0"/>
              <a:t>的方式得到下一层。</a:t>
            </a:r>
            <a:endParaRPr lang="en-US" altLang="zh-CN" dirty="0" smtClean="0"/>
          </a:p>
          <a:p>
            <a:r>
              <a:rPr lang="zh-CN" altLang="en-US" dirty="0" smtClean="0"/>
              <a:t>网形的一般设计：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INPUT -&gt; [[CONV -&gt; RELU]*N -&gt; POOL?]*M -&gt; [FC -&gt; RELU]*K -&gt; </a:t>
            </a:r>
            <a:r>
              <a:rPr lang="en-US" altLang="zh-CN" dirty="0" smtClean="0"/>
              <a:t>FC</a:t>
            </a:r>
          </a:p>
          <a:p>
            <a:pPr marL="0" indent="0">
              <a:buNone/>
            </a:pPr>
            <a:r>
              <a:rPr lang="en-US" altLang="zh-CN" b="1" dirty="0" smtClean="0"/>
              <a:t>CONV</a:t>
            </a:r>
            <a:r>
              <a:rPr lang="zh-CN" altLang="en-US" b="1" dirty="0" smtClean="0"/>
              <a:t>层不改变图片大小，</a:t>
            </a:r>
            <a:r>
              <a:rPr lang="en-US" altLang="zh-CN" b="1" dirty="0" smtClean="0"/>
              <a:t>POOL</a:t>
            </a:r>
            <a:r>
              <a:rPr lang="zh-CN" altLang="en-US" b="1" dirty="0" smtClean="0"/>
              <a:t>使得图片大小减小一半。</a:t>
            </a:r>
            <a:endParaRPr lang="en-US" altLang="zh-CN" b="1" dirty="0" smtClean="0"/>
          </a:p>
          <a:p>
            <a:pPr marL="0" indent="0">
              <a:buNone/>
            </a:pPr>
            <a:r>
              <a:rPr lang="zh-CN" altLang="en-US" dirty="0" smtClean="0"/>
              <a:t>例如</a:t>
            </a:r>
            <a:r>
              <a:rPr lang="en-US" altLang="zh-CN" dirty="0" smtClean="0"/>
              <a:t>VGG-16</a:t>
            </a:r>
            <a:r>
              <a:rPr lang="zh-CN" altLang="en-US" dirty="0" smtClean="0"/>
              <a:t>的网形（</a:t>
            </a:r>
            <a:r>
              <a:rPr lang="en-US" altLang="zh-CN" dirty="0" smtClean="0"/>
              <a:t>2014</a:t>
            </a:r>
            <a:r>
              <a:rPr lang="zh-CN" altLang="en-US" dirty="0" smtClean="0"/>
              <a:t>年</a:t>
            </a:r>
            <a:r>
              <a:rPr lang="en-US" altLang="zh-CN" dirty="0" smtClean="0"/>
              <a:t>IMAGENET</a:t>
            </a:r>
            <a:r>
              <a:rPr lang="zh-CN" altLang="en-US" dirty="0" smtClean="0"/>
              <a:t>第二名）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input-&gt;((conv-&gt;</a:t>
            </a:r>
            <a:r>
              <a:rPr lang="en-US" altLang="zh-CN" dirty="0" err="1" smtClean="0"/>
              <a:t>relu</a:t>
            </a:r>
            <a:r>
              <a:rPr lang="en-US" altLang="zh-CN" dirty="0" smtClean="0"/>
              <a:t>)*2-&gt;pool)*2-&gt;((conv-&gt;</a:t>
            </a:r>
            <a:r>
              <a:rPr lang="en-US" altLang="zh-CN" dirty="0" err="1" smtClean="0"/>
              <a:t>relu</a:t>
            </a:r>
            <a:r>
              <a:rPr lang="en-US" altLang="zh-CN" dirty="0" smtClean="0"/>
              <a:t>)*3-&gt;pool)*3-&gt;(fc-&gt;</a:t>
            </a:r>
            <a:r>
              <a:rPr lang="en-US" altLang="zh-CN" dirty="0" err="1" smtClean="0"/>
              <a:t>relu</a:t>
            </a:r>
            <a:r>
              <a:rPr lang="en-US" altLang="zh-CN" dirty="0" smtClean="0"/>
              <a:t>)*2-&gt;fc-&gt;</a:t>
            </a:r>
            <a:r>
              <a:rPr lang="en-US" altLang="zh-CN" dirty="0" err="1" smtClean="0"/>
              <a:t>softmax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什么是卷积神经网络</a:t>
            </a:r>
          </a:p>
        </p:txBody>
      </p:sp>
    </p:spTree>
    <p:extLst>
      <p:ext uri="{BB962C8B-B14F-4D97-AF65-F5344CB8AC3E}">
        <p14:creationId xmlns:p14="http://schemas.microsoft.com/office/powerpoint/2010/main" val="2580250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CNN</a:t>
            </a:r>
            <a:r>
              <a:rPr lang="zh-CN" altLang="en-US" dirty="0" smtClean="0"/>
              <a:t>的训练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参数只存在于</a:t>
            </a:r>
            <a:r>
              <a:rPr lang="en-US" altLang="zh-CN" dirty="0" smtClean="0"/>
              <a:t>Conv</a:t>
            </a:r>
            <a:r>
              <a:rPr lang="zh-CN" altLang="en-US" dirty="0" smtClean="0"/>
              <a:t>层与</a:t>
            </a:r>
            <a:r>
              <a:rPr lang="en-US" altLang="zh-CN" dirty="0" smtClean="0"/>
              <a:t>FC</a:t>
            </a:r>
            <a:r>
              <a:rPr lang="zh-CN" altLang="en-US" dirty="0" smtClean="0"/>
              <a:t>层，同样采用后向传导的方式进行训练。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相关的话题：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>
                <a:solidFill>
                  <a:srgbClr val="FF0000"/>
                </a:solidFill>
              </a:rPr>
              <a:t>1</a:t>
            </a:r>
            <a:r>
              <a:rPr lang="zh-CN" altLang="en-US" dirty="0" smtClean="0">
                <a:solidFill>
                  <a:srgbClr val="FF0000"/>
                </a:solidFill>
              </a:rPr>
              <a:t>、初始化与正则化：</a:t>
            </a:r>
            <a:r>
              <a:rPr lang="en-US" altLang="zh-CN" dirty="0" smtClean="0">
                <a:solidFill>
                  <a:srgbClr val="FF0000"/>
                </a:solidFill>
              </a:rPr>
              <a:t>Dropout</a:t>
            </a:r>
            <a:r>
              <a:rPr lang="zh-CN" altLang="en-US" dirty="0" smtClean="0">
                <a:solidFill>
                  <a:srgbClr val="FF0000"/>
                </a:solidFill>
              </a:rPr>
              <a:t>、</a:t>
            </a:r>
            <a:r>
              <a:rPr lang="en-US" altLang="zh-CN" dirty="0" smtClean="0">
                <a:solidFill>
                  <a:srgbClr val="FF0000"/>
                </a:solidFill>
              </a:rPr>
              <a:t>Batch normalization</a:t>
            </a:r>
          </a:p>
          <a:p>
            <a:pPr marL="0" indent="0">
              <a:buNone/>
            </a:pPr>
            <a:r>
              <a:rPr lang="en-US" altLang="zh-CN" dirty="0" smtClean="0">
                <a:solidFill>
                  <a:srgbClr val="FF0000"/>
                </a:solidFill>
              </a:rPr>
              <a:t>2</a:t>
            </a:r>
            <a:r>
              <a:rPr lang="zh-CN" altLang="en-US" dirty="0" smtClean="0">
                <a:solidFill>
                  <a:srgbClr val="FF0000"/>
                </a:solidFill>
              </a:rPr>
              <a:t>、梯度下降方法：</a:t>
            </a:r>
            <a:r>
              <a:rPr lang="en-US" altLang="zh-CN" dirty="0" smtClean="0">
                <a:solidFill>
                  <a:srgbClr val="FF0000"/>
                </a:solidFill>
              </a:rPr>
              <a:t>Adam</a:t>
            </a:r>
            <a:r>
              <a:rPr lang="zh-CN" altLang="en-US" dirty="0" smtClean="0">
                <a:solidFill>
                  <a:srgbClr val="FF0000"/>
                </a:solidFill>
              </a:rPr>
              <a:t>、</a:t>
            </a:r>
            <a:r>
              <a:rPr lang="en-US" altLang="zh-CN" dirty="0" err="1" smtClean="0">
                <a:solidFill>
                  <a:srgbClr val="FF0000"/>
                </a:solidFill>
              </a:rPr>
              <a:t>RMSprop</a:t>
            </a:r>
            <a:r>
              <a:rPr lang="zh-CN" altLang="en-US" dirty="0" smtClean="0">
                <a:solidFill>
                  <a:srgbClr val="FF0000"/>
                </a:solidFill>
              </a:rPr>
              <a:t>、</a:t>
            </a:r>
            <a:r>
              <a:rPr lang="en-US" altLang="zh-CN" dirty="0" err="1" smtClean="0">
                <a:solidFill>
                  <a:srgbClr val="FF0000"/>
                </a:solidFill>
              </a:rPr>
              <a:t>AdaDelta</a:t>
            </a:r>
            <a:r>
              <a:rPr lang="zh-CN" altLang="en-US" dirty="0" smtClean="0">
                <a:solidFill>
                  <a:srgbClr val="FF0000"/>
                </a:solidFill>
              </a:rPr>
              <a:t>、</a:t>
            </a:r>
            <a:r>
              <a:rPr lang="en-US" altLang="zh-CN" dirty="0" err="1" smtClean="0">
                <a:solidFill>
                  <a:srgbClr val="FF0000"/>
                </a:solidFill>
              </a:rPr>
              <a:t>Nestrov</a:t>
            </a:r>
            <a:r>
              <a:rPr lang="en-US" altLang="zh-CN" dirty="0" smtClean="0">
                <a:solidFill>
                  <a:srgbClr val="FF0000"/>
                </a:solidFill>
              </a:rPr>
              <a:t> </a:t>
            </a:r>
            <a:r>
              <a:rPr lang="en-US" altLang="zh-CN" dirty="0" err="1" smtClean="0">
                <a:solidFill>
                  <a:srgbClr val="FF0000"/>
                </a:solidFill>
              </a:rPr>
              <a:t>Momentumn</a:t>
            </a:r>
            <a:r>
              <a:rPr lang="zh-CN" altLang="en-US" dirty="0" smtClean="0">
                <a:solidFill>
                  <a:srgbClr val="FF0000"/>
                </a:solidFill>
              </a:rPr>
              <a:t>、二阶</a:t>
            </a:r>
            <a:r>
              <a:rPr lang="en-US" altLang="zh-CN" dirty="0" smtClean="0">
                <a:solidFill>
                  <a:srgbClr val="FF0000"/>
                </a:solidFill>
              </a:rPr>
              <a:t>L-BFGS</a:t>
            </a:r>
            <a:r>
              <a:rPr lang="zh-CN" altLang="en-US" dirty="0" smtClean="0">
                <a:solidFill>
                  <a:srgbClr val="FF0000"/>
                </a:solidFill>
              </a:rPr>
              <a:t>等。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dirty="0" smtClean="0">
                <a:solidFill>
                  <a:srgbClr val="FF0000"/>
                </a:solidFill>
              </a:rPr>
              <a:t>3</a:t>
            </a:r>
            <a:r>
              <a:rPr lang="zh-CN" altLang="en-US" dirty="0" smtClean="0">
                <a:solidFill>
                  <a:srgbClr val="FF0000"/>
                </a:solidFill>
              </a:rPr>
              <a:t>、网形过深的优化：</a:t>
            </a:r>
            <a:r>
              <a:rPr lang="en-US" altLang="zh-CN" dirty="0" err="1" smtClean="0">
                <a:solidFill>
                  <a:srgbClr val="FF0000"/>
                </a:solidFill>
              </a:rPr>
              <a:t>ResNet</a:t>
            </a:r>
            <a:r>
              <a:rPr lang="zh-CN" altLang="en-US" dirty="0" smtClean="0">
                <a:solidFill>
                  <a:srgbClr val="FF0000"/>
                </a:solidFill>
              </a:rPr>
              <a:t>、</a:t>
            </a:r>
            <a:r>
              <a:rPr lang="en-US" altLang="zh-CN" dirty="0" err="1" smtClean="0">
                <a:solidFill>
                  <a:srgbClr val="FF0000"/>
                </a:solidFill>
              </a:rPr>
              <a:t>GoogleNet</a:t>
            </a:r>
            <a:r>
              <a:rPr lang="zh-CN" altLang="en-US" dirty="0" smtClean="0">
                <a:solidFill>
                  <a:srgbClr val="FF0000"/>
                </a:solidFill>
              </a:rPr>
              <a:t>等。</a:t>
            </a:r>
            <a:endParaRPr lang="en-US" altLang="zh-CN" dirty="0" smtClean="0">
              <a:solidFill>
                <a:srgbClr val="FF0000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什么是卷积神经网络</a:t>
            </a:r>
          </a:p>
        </p:txBody>
      </p:sp>
    </p:spTree>
    <p:extLst>
      <p:ext uri="{BB962C8B-B14F-4D97-AF65-F5344CB8AC3E}">
        <p14:creationId xmlns:p14="http://schemas.microsoft.com/office/powerpoint/2010/main" val="4291171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、深度学习是机器学习的一种。</a:t>
            </a:r>
            <a:r>
              <a:rPr lang="zh-CN" altLang="en-US" dirty="0"/>
              <a:t>层</a:t>
            </a:r>
            <a:r>
              <a:rPr lang="zh-CN" altLang="en-US" dirty="0" smtClean="0"/>
              <a:t>数比较多的神经网络</a:t>
            </a:r>
            <a:r>
              <a:rPr lang="en-US" altLang="zh-CN" dirty="0" smtClean="0"/>
              <a:t>(Neural Network, NN)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、只涉及卷积神经网络</a:t>
            </a:r>
            <a:r>
              <a:rPr lang="en-US" altLang="zh-CN" dirty="0" smtClean="0"/>
              <a:t>(Convolution Neural Network, CNN)</a:t>
            </a:r>
            <a:r>
              <a:rPr lang="zh-CN" altLang="en-US" dirty="0" smtClean="0"/>
              <a:t>在图像分类中的应用。</a:t>
            </a:r>
            <a:endParaRPr lang="en-US" altLang="zh-CN" dirty="0" smtClean="0"/>
          </a:p>
          <a:p>
            <a:r>
              <a:rPr lang="en-US" altLang="zh-CN" dirty="0" smtClean="0"/>
              <a:t>3</a:t>
            </a:r>
            <a:r>
              <a:rPr lang="zh-CN" altLang="en-US" dirty="0" smtClean="0"/>
              <a:t>、主要介绍网形是如何构建，简要提一下如何训练。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什么是神经网络</a:t>
            </a:r>
            <a:r>
              <a:rPr lang="en-US" altLang="zh-CN" dirty="0" smtClean="0">
                <a:sym typeface="Wingdings" panose="05000000000000000000" pitchFamily="2" charset="2"/>
              </a:rPr>
              <a:t></a:t>
            </a:r>
            <a:r>
              <a:rPr lang="zh-CN" altLang="en-US" dirty="0" smtClean="0">
                <a:sym typeface="Wingdings" panose="05000000000000000000" pitchFamily="2" charset="2"/>
              </a:rPr>
              <a:t>什么是图像分类</a:t>
            </a:r>
            <a:r>
              <a:rPr lang="en-US" altLang="zh-CN" dirty="0" smtClean="0">
                <a:sym typeface="Wingdings" panose="05000000000000000000" pitchFamily="2" charset="2"/>
              </a:rPr>
              <a:t></a:t>
            </a:r>
            <a:r>
              <a:rPr lang="zh-CN" altLang="en-US" dirty="0" smtClean="0">
                <a:sym typeface="Wingdings" panose="05000000000000000000" pitchFamily="2" charset="2"/>
              </a:rPr>
              <a:t>什么是卷积神经网络</a:t>
            </a:r>
            <a:r>
              <a:rPr lang="en-US" altLang="zh-CN" dirty="0" smtClean="0">
                <a:sym typeface="Wingdings" panose="05000000000000000000" pitchFamily="2" charset="2"/>
              </a:rPr>
              <a:t></a:t>
            </a:r>
            <a:r>
              <a:rPr lang="zh-CN" altLang="en-US" dirty="0" smtClean="0">
                <a:sym typeface="Wingdings" panose="05000000000000000000" pitchFamily="2" charset="2"/>
              </a:rPr>
              <a:t>一些应用以及</a:t>
            </a:r>
            <a:r>
              <a:rPr lang="zh-CN" altLang="en-US" dirty="0">
                <a:sym typeface="Wingdings" panose="05000000000000000000" pitchFamily="2" charset="2"/>
              </a:rPr>
              <a:t>相关</a:t>
            </a:r>
            <a:r>
              <a:rPr lang="zh-CN" altLang="en-US" dirty="0" smtClean="0">
                <a:sym typeface="Wingdings" panose="05000000000000000000" pitchFamily="2" charset="2"/>
              </a:rPr>
              <a:t>材料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概述</a:t>
            </a:r>
          </a:p>
        </p:txBody>
      </p:sp>
    </p:spTree>
    <p:extLst>
      <p:ext uri="{BB962C8B-B14F-4D97-AF65-F5344CB8AC3E}">
        <p14:creationId xmlns:p14="http://schemas.microsoft.com/office/powerpoint/2010/main" val="1173658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Localization</a:t>
            </a:r>
            <a:r>
              <a:rPr lang="zh-CN" altLang="en-US" dirty="0" smtClean="0"/>
              <a:t>：</a:t>
            </a:r>
            <a:r>
              <a:rPr lang="en-US" altLang="zh-CN" dirty="0" err="1" smtClean="0">
                <a:solidFill>
                  <a:srgbClr val="FF0000"/>
                </a:solidFill>
              </a:rPr>
              <a:t>OverFeat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en-US" altLang="zh-CN" dirty="0" smtClean="0"/>
              <a:t>Detection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非</a:t>
            </a:r>
            <a:r>
              <a:rPr lang="en-US" altLang="zh-CN" dirty="0" smtClean="0"/>
              <a:t>CNN</a:t>
            </a:r>
            <a:r>
              <a:rPr lang="zh-CN" altLang="en-US" dirty="0" smtClean="0"/>
              <a:t>方法：</a:t>
            </a:r>
            <a:r>
              <a:rPr lang="en-US" altLang="zh-CN" dirty="0" err="1" smtClean="0">
                <a:solidFill>
                  <a:srgbClr val="FF0000"/>
                </a:solidFill>
              </a:rPr>
              <a:t>DeformablePartModel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dirty="0" smtClean="0"/>
              <a:t>CNN</a:t>
            </a:r>
            <a:r>
              <a:rPr lang="zh-CN" altLang="en-US" dirty="0" smtClean="0"/>
              <a:t>方法：</a:t>
            </a:r>
            <a:r>
              <a:rPr lang="en-US" altLang="zh-CN" dirty="0" smtClean="0"/>
              <a:t>R-CNN</a:t>
            </a:r>
            <a:r>
              <a:rPr lang="zh-CN" altLang="en-US" dirty="0" smtClean="0"/>
              <a:t>、</a:t>
            </a:r>
            <a:r>
              <a:rPr lang="en-US" altLang="zh-CN" dirty="0" smtClean="0"/>
              <a:t>fast r-</a:t>
            </a:r>
            <a:r>
              <a:rPr lang="en-US" altLang="zh-CN" dirty="0" err="1" smtClean="0"/>
              <a:t>cnn</a:t>
            </a:r>
            <a:r>
              <a:rPr lang="zh-CN" altLang="en-US" dirty="0" smtClean="0"/>
              <a:t>、</a:t>
            </a:r>
            <a:r>
              <a:rPr lang="en-US" altLang="zh-CN" dirty="0" smtClean="0"/>
              <a:t>faster r-</a:t>
            </a:r>
            <a:r>
              <a:rPr lang="en-US" altLang="zh-CN" dirty="0" err="1" smtClean="0"/>
              <a:t>cnn</a:t>
            </a:r>
            <a:r>
              <a:rPr lang="zh-CN" altLang="en-US" dirty="0" smtClean="0"/>
              <a:t>、</a:t>
            </a:r>
            <a:r>
              <a:rPr lang="en-US" altLang="zh-CN" dirty="0" smtClean="0"/>
              <a:t>YOLO</a:t>
            </a:r>
            <a:r>
              <a:rPr lang="zh-CN" altLang="en-US" dirty="0" smtClean="0"/>
              <a:t>、</a:t>
            </a:r>
            <a:r>
              <a:rPr lang="en-US" altLang="zh-CN" dirty="0" smtClean="0"/>
              <a:t>SSD</a:t>
            </a:r>
          </a:p>
          <a:p>
            <a:r>
              <a:rPr lang="en-US" altLang="zh-CN" dirty="0" smtClean="0"/>
              <a:t>Semantic Labelling</a:t>
            </a:r>
            <a:r>
              <a:rPr lang="zh-CN" altLang="en-US" dirty="0" smtClean="0"/>
              <a:t>：</a:t>
            </a:r>
            <a:r>
              <a:rPr lang="en-US" altLang="zh-CN" dirty="0" smtClean="0"/>
              <a:t>Fully Convolution Network(FCN)</a:t>
            </a:r>
          </a:p>
          <a:p>
            <a:r>
              <a:rPr lang="en-US" altLang="zh-CN" dirty="0" smtClean="0"/>
              <a:t>Understanding CNN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err="1" smtClean="0"/>
              <a:t>Deepdream</a:t>
            </a:r>
            <a:r>
              <a:rPr lang="zh-CN" altLang="en-US" dirty="0" smtClean="0"/>
              <a:t>、</a:t>
            </a:r>
            <a:r>
              <a:rPr lang="en-US" altLang="zh-CN" dirty="0" err="1" smtClean="0">
                <a:solidFill>
                  <a:srgbClr val="FF0000"/>
                </a:solidFill>
              </a:rPr>
              <a:t>DeepArt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en-US" altLang="zh-CN" dirty="0" smtClean="0">
                <a:solidFill>
                  <a:srgbClr val="FF0000"/>
                </a:solidFill>
              </a:rPr>
              <a:t>Image Captioning:</a:t>
            </a:r>
            <a:r>
              <a:rPr lang="zh-CN" altLang="en-US" dirty="0" smtClean="0">
                <a:solidFill>
                  <a:srgbClr val="FF0000"/>
                </a:solidFill>
              </a:rPr>
              <a:t>与</a:t>
            </a:r>
            <a:r>
              <a:rPr lang="en-US" altLang="zh-CN" dirty="0" smtClean="0">
                <a:solidFill>
                  <a:schemeClr val="tx1"/>
                </a:solidFill>
              </a:rPr>
              <a:t>RNN</a:t>
            </a:r>
            <a:r>
              <a:rPr lang="zh-CN" altLang="en-US" dirty="0" smtClean="0">
                <a:solidFill>
                  <a:srgbClr val="FF0000"/>
                </a:solidFill>
              </a:rPr>
              <a:t>结合</a:t>
            </a:r>
            <a:r>
              <a:rPr lang="en-US" altLang="zh-CN" dirty="0" smtClean="0">
                <a:solidFill>
                  <a:srgbClr val="FF0000"/>
                </a:solidFill>
              </a:rPr>
              <a:t>Recurrent Neural Network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相关话题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582654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601" y="335011"/>
            <a:ext cx="5166808" cy="618797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0384" y="335011"/>
            <a:ext cx="5070557" cy="608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730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谢谢</a:t>
            </a:r>
            <a:r>
              <a:rPr lang="en-US" altLang="zh-CN" dirty="0" smtClean="0"/>
              <a:t>~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/>
              <a:t>刘缘</a:t>
            </a:r>
            <a:endParaRPr lang="en-US" altLang="zh-CN" dirty="0" smtClean="0"/>
          </a:p>
          <a:p>
            <a:r>
              <a:rPr lang="en-US" altLang="zh-CN" dirty="0" smtClean="0"/>
              <a:t>2016-10-29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46000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内容占位符 1"/>
              <p:cNvSpPr>
                <a:spLocks noGrp="1"/>
              </p:cNvSpPr>
              <p:nvPr>
                <p:ph idx="1"/>
              </p:nvPr>
            </p:nvSpPr>
            <p:spPr>
              <a:xfrm>
                <a:off x="932330" y="2112579"/>
                <a:ext cx="10327340" cy="4635062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altLang="zh-CN" dirty="0" smtClean="0"/>
                  <a:t>1</a:t>
                </a:r>
                <a:r>
                  <a:rPr lang="zh-CN" altLang="en-US" dirty="0" smtClean="0"/>
                  <a:t>、线性分类器</a:t>
                </a:r>
                <a:endParaRPr lang="en-US" altLang="zh-CN" dirty="0" smtClean="0"/>
              </a:p>
              <a:p>
                <a:pPr marL="0" indent="0">
                  <a:buNone/>
                </a:pPr>
                <a:r>
                  <a:rPr lang="en-US" altLang="zh-CN" dirty="0" smtClean="0"/>
                  <a:t>Logistic regression</a:t>
                </a:r>
                <a:r>
                  <a:rPr lang="zh-CN" altLang="en-US" dirty="0" smtClean="0"/>
                  <a:t>（二分类）</a:t>
                </a:r>
                <a:r>
                  <a:rPr lang="zh-CN" altLang="en-US" dirty="0" smtClean="0">
                    <a:solidFill>
                      <a:srgbClr val="FF0000"/>
                    </a:solidFill>
                  </a:rPr>
                  <a:t>另外一种理解方式</a:t>
                </a:r>
                <a:endParaRPr lang="en-US" altLang="zh-CN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zh-CN" altLang="en-US" dirty="0" smtClean="0"/>
                  <a:t>线性组合</a:t>
                </a:r>
                <a:r>
                  <a:rPr lang="en-US" altLang="zh-CN" dirty="0" smtClean="0"/>
                  <a:t>+sigmoid</a:t>
                </a:r>
                <a:r>
                  <a:rPr lang="zh-CN" altLang="en-US" dirty="0" smtClean="0"/>
                  <a:t>函数</a:t>
                </a:r>
                <a:endParaRPr lang="en-US" altLang="zh-CN" dirty="0" smtClean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 smtClean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dirty="0" smtClean="0"/>
                  <a:t>是线性组合，看做一种打分</a:t>
                </a:r>
                <a:r>
                  <a:rPr lang="en-US" altLang="zh-CN" dirty="0" smtClean="0"/>
                  <a:t>(score)</a:t>
                </a:r>
                <a:r>
                  <a:rPr lang="zh-CN" altLang="en-US" dirty="0" smtClean="0"/>
                  <a:t>，</a:t>
                </a:r>
                <a:endParaRPr lang="en-US" altLang="zh-CN" dirty="0" smtClean="0"/>
              </a:p>
              <a:p>
                <a:pPr marL="0" indent="0">
                  <a:buNone/>
                </a:pPr>
                <a:r>
                  <a:rPr lang="zh-CN" altLang="en-US" dirty="0" smtClean="0"/>
                  <a:t>分数越高则表示是类别</a:t>
                </a:r>
                <a:r>
                  <a:rPr lang="en-US" altLang="zh-CN" dirty="0" smtClean="0"/>
                  <a:t>I(y=1)</a:t>
                </a:r>
                <a:r>
                  <a:rPr lang="zh-CN" altLang="en-US" dirty="0" smtClean="0"/>
                  <a:t>，分数越低表示是类别</a:t>
                </a:r>
                <a:r>
                  <a:rPr lang="en-US" altLang="zh-CN" dirty="0" smtClean="0"/>
                  <a:t>II(y=0)</a:t>
                </a:r>
                <a:r>
                  <a:rPr lang="zh-CN" altLang="en-US" dirty="0" smtClean="0"/>
                  <a:t>。</a:t>
                </a:r>
                <a:endParaRPr lang="en-US" altLang="zh-CN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zh-CN" altLang="en-US" dirty="0" smtClean="0"/>
                  <a:t>表示类别</a:t>
                </a:r>
                <a:r>
                  <a:rPr lang="en-US" altLang="zh-CN" dirty="0" smtClean="0"/>
                  <a:t>I</a:t>
                </a:r>
                <a:r>
                  <a:rPr lang="zh-CN" altLang="en-US" dirty="0" smtClean="0"/>
                  <a:t>，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zh-CN" altLang="en-US" dirty="0" smtClean="0"/>
                  <a:t>表示类别</a:t>
                </a:r>
                <a:r>
                  <a:rPr lang="en-US" altLang="zh-CN" dirty="0" smtClean="0"/>
                  <a:t>II</a:t>
                </a:r>
                <a:r>
                  <a:rPr lang="zh-CN" altLang="en-US" dirty="0" smtClean="0"/>
                  <a:t>。</a:t>
                </a:r>
                <a:endParaRPr lang="en-US" altLang="zh-CN" dirty="0" smtClean="0"/>
              </a:p>
              <a:p>
                <a:pPr marL="0" indent="0">
                  <a:buNone/>
                </a:pPr>
                <a:r>
                  <a:rPr lang="zh-CN" altLang="en-US" dirty="0" smtClean="0"/>
                  <a:t>如何训练得到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zh-CN" altLang="en-US" dirty="0" smtClean="0"/>
                  <a:t>？将</a:t>
                </a:r>
                <a:r>
                  <a:rPr lang="en-US" altLang="zh-CN" dirty="0" smtClean="0"/>
                  <a:t>score</a:t>
                </a:r>
                <a:r>
                  <a:rPr lang="zh-CN" altLang="en-US" dirty="0" smtClean="0"/>
                  <a:t>用</a:t>
                </a:r>
                <a:r>
                  <a:rPr lang="en-US" altLang="zh-CN" dirty="0" smtClean="0"/>
                  <a:t>sigmoid</a:t>
                </a:r>
                <a:r>
                  <a:rPr lang="zh-CN" altLang="en-US" dirty="0" smtClean="0"/>
                  <a:t>函数映射到</a:t>
                </a:r>
                <a:r>
                  <a:rPr lang="en-US" altLang="zh-CN" dirty="0" smtClean="0"/>
                  <a:t>(0,1)</a:t>
                </a:r>
                <a:r>
                  <a:rPr lang="zh-CN" altLang="en-US" dirty="0" smtClean="0"/>
                  <a:t>上，以上面的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 smtClean="0"/>
                  <a:t>作为损失函数</a:t>
                </a:r>
                <a:r>
                  <a:rPr lang="en-US" altLang="zh-CN" dirty="0" smtClean="0"/>
                  <a:t>(loss function)</a:t>
                </a:r>
                <a:r>
                  <a:rPr lang="zh-CN" altLang="en-US" dirty="0" smtClean="0"/>
                  <a:t>进行训练。</a:t>
                </a:r>
                <a:r>
                  <a:rPr lang="en-US" altLang="zh-CN" dirty="0" smtClean="0"/>
                  <a:t>(</a:t>
                </a:r>
                <a:r>
                  <a:rPr lang="zh-CN" altLang="en-US" dirty="0" smtClean="0"/>
                  <a:t>描述了我们得到的模型和训练数据的不符程度</a:t>
                </a:r>
                <a:r>
                  <a:rPr lang="en-US" altLang="zh-CN" dirty="0" smtClean="0"/>
                  <a:t>)</a:t>
                </a:r>
              </a:p>
            </p:txBody>
          </p:sp>
        </mc:Choice>
        <mc:Fallback>
          <p:sp>
            <p:nvSpPr>
              <p:cNvPr id="2" name="内容占位符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2330" y="2112579"/>
                <a:ext cx="10327340" cy="4635062"/>
              </a:xfrm>
              <a:blipFill rotWithShape="0">
                <a:blip r:embed="rId3"/>
                <a:stretch>
                  <a:fillRect l="-767" t="-1447" r="-7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什么是神经网络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006" y="3334408"/>
            <a:ext cx="2209992" cy="99830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9750" y="3204856"/>
            <a:ext cx="6652837" cy="125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462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内容占位符 1"/>
              <p:cNvSpPr>
                <a:spLocks noGrp="1"/>
              </p:cNvSpPr>
              <p:nvPr>
                <p:ph idx="1"/>
              </p:nvPr>
            </p:nvSpPr>
            <p:spPr>
              <a:xfrm>
                <a:off x="932330" y="2248349"/>
                <a:ext cx="11123036" cy="3877815"/>
              </a:xfrm>
            </p:spPr>
            <p:txBody>
              <a:bodyPr/>
              <a:lstStyle/>
              <a:p>
                <a:r>
                  <a:rPr lang="en-US" altLang="zh-CN" dirty="0" smtClean="0"/>
                  <a:t>1</a:t>
                </a:r>
                <a:r>
                  <a:rPr lang="zh-CN" altLang="en-US" dirty="0"/>
                  <a:t>、线性分类器</a:t>
                </a:r>
                <a:endParaRPr lang="en-US" altLang="zh-CN" dirty="0"/>
              </a:p>
              <a:p>
                <a:pPr marL="0" indent="0">
                  <a:buNone/>
                </a:pPr>
                <a:r>
                  <a:rPr lang="zh-CN" altLang="en-US" dirty="0" smtClean="0"/>
                  <a:t>线性组合</a:t>
                </a:r>
                <a:r>
                  <a:rPr lang="en-US" altLang="zh-CN" dirty="0" smtClean="0"/>
                  <a:t>+loss</a:t>
                </a:r>
                <a:r>
                  <a:rPr lang="zh-CN" altLang="en-US" dirty="0" smtClean="0"/>
                  <a:t>函数（多分类）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表示</m:t>
                    </m:r>
                  </m:oMath>
                </a14:m>
                <a:r>
                  <a:rPr lang="zh-CN" altLang="en-US" dirty="0" smtClean="0"/>
                  <a:t>有</a:t>
                </a:r>
                <a:r>
                  <a:rPr lang="en-US" altLang="zh-CN" i="1" dirty="0" smtClean="0"/>
                  <a:t>k</a:t>
                </a:r>
                <a:r>
                  <a:rPr lang="zh-CN" altLang="en-US" dirty="0" smtClean="0"/>
                  <a:t>类别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i="1" dirty="0" smtClean="0"/>
                  <a:t> </a:t>
                </a:r>
                <a:r>
                  <a:rPr lang="zh-CN" altLang="en-US" dirty="0" smtClean="0"/>
                  <a:t>表示有</a:t>
                </a:r>
                <a:r>
                  <a:rPr lang="en-US" altLang="zh-CN" dirty="0" smtClean="0"/>
                  <a:t>n</a:t>
                </a:r>
                <a:r>
                  <a:rPr lang="zh-CN" altLang="en-US" dirty="0" smtClean="0"/>
                  <a:t>个训练数据</a:t>
                </a:r>
                <a:endParaRPr lang="en-US" altLang="zh-CN" i="1" dirty="0" smtClean="0"/>
              </a:p>
              <a:p>
                <a:pPr marL="0" indent="0">
                  <a:buNone/>
                </a:pPr>
                <a:r>
                  <a:rPr lang="en-US" altLang="zh-CN" dirty="0" smtClean="0"/>
                  <a:t>				</a:t>
                </a:r>
                <a:r>
                  <a:rPr lang="zh-CN" altLang="en-US" dirty="0" smtClean="0"/>
                  <a:t>线性组合得到</a:t>
                </a:r>
                <a:r>
                  <a:rPr lang="en-US" altLang="zh-CN" dirty="0" smtClean="0"/>
                  <a:t>score</a:t>
                </a:r>
                <a:r>
                  <a:rPr lang="zh-CN" altLang="en-US" dirty="0" smtClean="0"/>
                  <a:t>，得到</a:t>
                </a:r>
                <a:r>
                  <a:rPr lang="en-US" altLang="zh-CN" i="1" dirty="0" smtClean="0"/>
                  <a:t>k</a:t>
                </a:r>
                <a:r>
                  <a:rPr lang="zh-CN" altLang="en-US" dirty="0" smtClean="0"/>
                  <a:t>个类别的分数。</a:t>
                </a:r>
                <a:endParaRPr lang="en-US" altLang="zh-CN" dirty="0" smtClean="0"/>
              </a:p>
              <a:p>
                <a:pPr marL="0" indent="0">
                  <a:buNone/>
                </a:pPr>
                <a:r>
                  <a:rPr lang="en-US" altLang="zh-CN" dirty="0"/>
                  <a:t>	</a:t>
                </a:r>
                <a:r>
                  <a:rPr lang="en-US" altLang="zh-CN" dirty="0" smtClean="0"/>
                  <a:t>			</a:t>
                </a:r>
                <a:r>
                  <a:rPr lang="zh-CN" altLang="en-US" dirty="0" smtClean="0"/>
                  <a:t>这里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zh-CN" altLang="en-US" dirty="0" smtClean="0"/>
                  <a:t>是一个矩阵</a:t>
                </a:r>
                <a:r>
                  <a:rPr lang="en-US" altLang="zh-CN" dirty="0" smtClean="0"/>
                  <a:t>k*m</a:t>
                </a:r>
                <a:r>
                  <a:rPr lang="zh-CN" altLang="en-US" dirty="0" smtClean="0"/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dirty="0" smtClean="0"/>
                  <a:t>表示一个特征向量</a:t>
                </a:r>
                <a:r>
                  <a:rPr lang="en-US" altLang="zh-CN" dirty="0" smtClean="0"/>
                  <a:t>m*1</a:t>
                </a:r>
                <a:r>
                  <a:rPr lang="zh-CN" altLang="en-US" dirty="0" smtClean="0"/>
                  <a:t>。</a:t>
                </a:r>
                <a:endParaRPr lang="en-US" altLang="zh-CN" dirty="0" smtClean="0"/>
              </a:p>
              <a:p>
                <a:pPr marL="0" indent="0">
                  <a:buNone/>
                </a:pPr>
                <a:r>
                  <a:rPr lang="zh-CN" altLang="en-US" dirty="0" smtClean="0"/>
                  <a:t>训练数据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(1,2,…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 smtClean="0"/>
              </a:p>
              <a:p>
                <a:pPr marL="0" indent="0">
                  <a:buNone/>
                </a:pPr>
                <a:r>
                  <a:rPr lang="en-US" altLang="zh-CN" dirty="0" smtClean="0"/>
                  <a:t>1)SVM Multi Loss</a:t>
                </a:r>
                <a:endParaRPr lang="en-US" altLang="zh-CN" dirty="0"/>
              </a:p>
            </p:txBody>
          </p:sp>
        </mc:Choice>
        <mc:Fallback>
          <p:sp>
            <p:nvSpPr>
              <p:cNvPr id="2" name="内容占位符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2330" y="2248349"/>
                <a:ext cx="11123036" cy="3877815"/>
              </a:xfrm>
              <a:blipFill rotWithShape="0">
                <a:blip r:embed="rId3"/>
                <a:stretch>
                  <a:fillRect l="-877" t="-20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什么是神经网络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330" y="3178975"/>
            <a:ext cx="2787777" cy="38403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330" y="3563006"/>
            <a:ext cx="1963628" cy="45194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2330" y="4981644"/>
            <a:ext cx="3340243" cy="74649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8679" y="4963977"/>
            <a:ext cx="6670992" cy="53774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88679" y="4494943"/>
            <a:ext cx="2032479" cy="46903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47282" y="4494943"/>
            <a:ext cx="974148" cy="46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060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2)</a:t>
            </a:r>
            <a:r>
              <a:rPr lang="en-US" altLang="zh-CN" dirty="0" err="1" smtClean="0"/>
              <a:t>Softmax</a:t>
            </a:r>
            <a:r>
              <a:rPr lang="en-US" altLang="zh-CN" dirty="0" smtClean="0"/>
              <a:t> Loss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 smtClean="0"/>
              <a:t>可以将其看做一种概率          归一化因子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或者是角度。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y=(0,0,0,1,0) </a:t>
            </a:r>
            <a:r>
              <a:rPr lang="zh-CN" altLang="en-US" dirty="0" smtClean="0"/>
              <a:t>概率</a:t>
            </a:r>
            <a:r>
              <a:rPr lang="en-US" altLang="zh-CN" dirty="0" smtClean="0"/>
              <a:t>=(0.3,0.1,0.4,0.1,0.1)</a:t>
            </a:r>
            <a:r>
              <a:rPr lang="zh-CN" altLang="en-US" dirty="0" smtClean="0"/>
              <a:t>这两个向量之间的</a:t>
            </a:r>
            <a:r>
              <a:rPr lang="en-US" altLang="zh-CN" dirty="0" smtClean="0"/>
              <a:t>cross-entropy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什么是神经网络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415" y="2673149"/>
            <a:ext cx="7269571" cy="93448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8060" y="3930562"/>
            <a:ext cx="571550" cy="60203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2515" y="4035426"/>
            <a:ext cx="732989" cy="39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640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4964" y="2150777"/>
            <a:ext cx="8983849" cy="4384028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932330" y="549136"/>
            <a:ext cx="10341684" cy="1054250"/>
          </a:xfrm>
        </p:spPr>
        <p:txBody>
          <a:bodyPr/>
          <a:lstStyle/>
          <a:p>
            <a:r>
              <a:rPr lang="zh-CN" altLang="en-US" dirty="0"/>
              <a:t>什么是神经网络</a:t>
            </a:r>
          </a:p>
        </p:txBody>
      </p:sp>
    </p:spTree>
    <p:extLst>
      <p:ext uri="{BB962C8B-B14F-4D97-AF65-F5344CB8AC3E}">
        <p14:creationId xmlns:p14="http://schemas.microsoft.com/office/powerpoint/2010/main" val="191900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防止过拟合。</a:t>
            </a:r>
            <a:r>
              <a:rPr lang="en-US" altLang="zh-CN" dirty="0" smtClean="0"/>
              <a:t>Regularization L1</a:t>
            </a:r>
            <a:r>
              <a:rPr lang="zh-CN" altLang="en-US" dirty="0" smtClean="0"/>
              <a:t>、</a:t>
            </a:r>
            <a:r>
              <a:rPr lang="en-US" altLang="zh-CN" dirty="0" smtClean="0"/>
              <a:t>L2</a:t>
            </a:r>
            <a:r>
              <a:rPr lang="zh-CN" altLang="en-US" dirty="0" smtClean="0"/>
              <a:t>等。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r>
              <a:rPr lang="zh-CN" altLang="en-US" dirty="0" smtClean="0"/>
              <a:t>训练方法：梯度下降。梯度总是指向函数值上升速度最大的方向，我们按照梯度返方向进行下降，使</a:t>
            </a:r>
            <a:r>
              <a:rPr lang="en-US" altLang="zh-CN" dirty="0" smtClean="0"/>
              <a:t>loss</a:t>
            </a:r>
            <a:r>
              <a:rPr lang="zh-CN" altLang="en-US" dirty="0" smtClean="0"/>
              <a:t>函数最小，就完成了学习。</a:t>
            </a:r>
            <a:endParaRPr lang="en-US" altLang="zh-CN" dirty="0" smtClean="0"/>
          </a:p>
          <a:p>
            <a:r>
              <a:rPr lang="zh-CN" altLang="en-US" dirty="0" smtClean="0"/>
              <a:t>局部最小值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非凸函数   全局最小值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凸函数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什么是神经网络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8330" y="1695532"/>
            <a:ext cx="3495576" cy="11610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987" y="4508852"/>
            <a:ext cx="6355631" cy="1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517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内容占位符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2</a:t>
                </a:r>
                <a:r>
                  <a:rPr lang="zh-CN" altLang="en-US" dirty="0" smtClean="0"/>
                  <a:t>、线性分类的理解与问题</a:t>
                </a:r>
                <a:endParaRPr lang="en-US" altLang="zh-CN" dirty="0" smtClean="0"/>
              </a:p>
              <a:p>
                <a:r>
                  <a:rPr lang="zh-CN" altLang="en-US" dirty="0" smtClean="0"/>
                  <a:t>线性可分：                       线性不可分：   后者为在</a:t>
                </a:r>
                <a14:m>
                  <m:oMath xmlns:m="http://schemas.openxmlformats.org/officeDocument/2006/math">
                    <m:r>
                      <a:rPr lang="zh-CN" altLang="en-US" i="1" dirty="0">
                        <a:latin typeface="Cambria Math" panose="02040503050406030204" pitchFamily="18" charset="0"/>
                      </a:rPr>
                      <m:t>空间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上面</m:t>
                    </m:r>
                  </m:oMath>
                </a14:m>
                <a:r>
                  <a:rPr lang="zh-CN" altLang="en-US" dirty="0" smtClean="0"/>
                  <a:t>可分。</a:t>
                </a:r>
                <a:endParaRPr lang="zh-CN" altLang="en-US" dirty="0"/>
              </a:p>
            </p:txBody>
          </p:sp>
        </mc:Choice>
        <mc:Fallback>
          <p:sp>
            <p:nvSpPr>
              <p:cNvPr id="2" name="内容占位符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26" t="-20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什么是神经网络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330" y="3240986"/>
            <a:ext cx="3231160" cy="327688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8537" y="3162298"/>
            <a:ext cx="3063505" cy="30558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0381" y="3177539"/>
            <a:ext cx="3025402" cy="30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259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932330" y="1912883"/>
            <a:ext cx="10327340" cy="4213281"/>
          </a:xfrm>
        </p:spPr>
        <p:txBody>
          <a:bodyPr/>
          <a:lstStyle/>
          <a:p>
            <a:r>
              <a:rPr lang="en-US" altLang="zh-CN" dirty="0" smtClean="0"/>
              <a:t>3</a:t>
            </a:r>
            <a:r>
              <a:rPr lang="zh-CN" altLang="en-US" dirty="0" smtClean="0"/>
              <a:t>、如何将特征映射到更复杂的空间，使其线性可分？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SVM</a:t>
            </a:r>
            <a:r>
              <a:rPr lang="zh-CN" altLang="en-US" dirty="0" smtClean="0"/>
              <a:t>可以通过构造核函数将特征映射到高维空间（甚至是无限维空间）。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b="1" dirty="0" smtClean="0"/>
              <a:t>如何映射是由我们自己选择的核函数决定的。</a:t>
            </a:r>
            <a:endParaRPr lang="en-US" altLang="zh-CN" b="1" dirty="0" smtClean="0"/>
          </a:p>
          <a:p>
            <a:pPr marL="0" indent="0">
              <a:buNone/>
            </a:pPr>
            <a:r>
              <a:rPr lang="zh-CN" altLang="en-US" dirty="0" smtClean="0"/>
              <a:t>可不可以让计算机学习如何映射，因为我们并不知道它在什么情况下是线性可分的。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神经网络。（这里叫做全连通神经网络</a:t>
            </a:r>
            <a:r>
              <a:rPr lang="en-US" altLang="zh-CN" dirty="0" smtClean="0"/>
              <a:t>(fully connected NN)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什么是神经网络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874" y="4120366"/>
            <a:ext cx="8047923" cy="259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7579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头主题">
  <a:themeElements>
    <a:clrScheme name="精装书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精装书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精装书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木头主题" id="{2B98EAE9-EF4C-4EE8-A79F-1F6C8E803FBF}" vid="{2C4B2561-469E-4C10-9864-61970F65ACF7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木头主题</Template>
  <TotalTime>220</TotalTime>
  <Words>1253</Words>
  <Application>Microsoft Office PowerPoint</Application>
  <PresentationFormat>宽屏</PresentationFormat>
  <Paragraphs>148</Paragraphs>
  <Slides>22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8" baseType="lpstr">
      <vt:lpstr>宋体</vt:lpstr>
      <vt:lpstr>Book Antiqua</vt:lpstr>
      <vt:lpstr>Calibri</vt:lpstr>
      <vt:lpstr>Cambria Math</vt:lpstr>
      <vt:lpstr>Wingdings</vt:lpstr>
      <vt:lpstr>木头主题</vt:lpstr>
      <vt:lpstr>CNN小结</vt:lpstr>
      <vt:lpstr>概述</vt:lpstr>
      <vt:lpstr>什么是神经网络</vt:lpstr>
      <vt:lpstr>什么是神经网络</vt:lpstr>
      <vt:lpstr>什么是神经网络</vt:lpstr>
      <vt:lpstr>什么是神经网络</vt:lpstr>
      <vt:lpstr>什么是神经网络</vt:lpstr>
      <vt:lpstr>什么是神经网络</vt:lpstr>
      <vt:lpstr>什么是神经网络</vt:lpstr>
      <vt:lpstr>什么是神经网络</vt:lpstr>
      <vt:lpstr>什么是神经网络</vt:lpstr>
      <vt:lpstr>什么是神经网络</vt:lpstr>
      <vt:lpstr>什么是神经网络</vt:lpstr>
      <vt:lpstr>什么是图像分类</vt:lpstr>
      <vt:lpstr>什么是图像分类</vt:lpstr>
      <vt:lpstr>什么是卷积神经网络</vt:lpstr>
      <vt:lpstr>什么是卷积神经网络</vt:lpstr>
      <vt:lpstr>什么是卷积神经网络</vt:lpstr>
      <vt:lpstr>什么是卷积神经网络</vt:lpstr>
      <vt:lpstr>相关话题</vt:lpstr>
      <vt:lpstr>PowerPoint 演示文稿</vt:lpstr>
      <vt:lpstr>谢谢~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CNN小结</dc:title>
  <dc:creator>yuan liu</dc:creator>
  <cp:lastModifiedBy>yuan liu</cp:lastModifiedBy>
  <cp:revision>59</cp:revision>
  <dcterms:created xsi:type="dcterms:W3CDTF">2016-10-29T03:16:56Z</dcterms:created>
  <dcterms:modified xsi:type="dcterms:W3CDTF">2016-10-29T06:57:40Z</dcterms:modified>
</cp:coreProperties>
</file>