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86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9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A0E8E6-CAEC-42DB-A062-32476D52C5A3}" type="datetimeFigureOut">
              <a:rPr lang="zh-CN" altLang="en-US" smtClean="0"/>
              <a:pPr/>
              <a:t>2016/10/16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530B7B-F537-4866-8125-A7A632E447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378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5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339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E8E6-CAEC-42DB-A062-32476D52C5A3}" type="datetimeFigureOut">
              <a:rPr lang="zh-CN" altLang="en-US" smtClean="0"/>
              <a:pPr/>
              <a:t>2016/10/16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0B7B-F537-4866-8125-A7A632E447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5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62746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400"/>
            <a:ext cx="2237591" cy="556676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6"/>
            <a:ext cx="7343889" cy="502382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E8E6-CAEC-42DB-A062-32476D52C5A3}" type="datetimeFigureOut">
              <a:rPr lang="zh-CN" altLang="en-US" smtClean="0"/>
              <a:pPr/>
              <a:t>2016/10/16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0B7B-F537-4866-8125-A7A632E447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5" y="2882681"/>
            <a:ext cx="5480154" cy="919617"/>
            <a:chOff x="1815339" y="1498268"/>
            <a:chExt cx="5480154" cy="689713"/>
          </a:xfrm>
        </p:grpSpPr>
        <p:sp>
          <p:nvSpPr>
            <p:cNvPr id="12" name="TextBox 11"/>
            <p:cNvSpPr txBox="1"/>
            <p:nvPr/>
          </p:nvSpPr>
          <p:spPr>
            <a:xfrm>
              <a:off x="4147074" y="1498268"/>
              <a:ext cx="877163" cy="689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363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E8E6-CAEC-42DB-A062-32476D52C5A3}" type="datetimeFigureOut">
              <a:rPr lang="zh-CN" altLang="en-US" smtClean="0"/>
              <a:pPr/>
              <a:t>2016/10/16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0B7B-F537-4866-8125-A7A632E447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5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30211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5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5" y="1204857"/>
            <a:ext cx="10339617" cy="1910716"/>
          </a:xfrm>
        </p:spPr>
        <p:txBody>
          <a:bodyPr anchor="b"/>
          <a:lstStyle>
            <a:lvl1pPr algn="ctr">
              <a:defRPr sz="5378" b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8"/>
            <a:ext cx="10312996" cy="1500187"/>
          </a:xfrm>
        </p:spPr>
        <p:txBody>
          <a:bodyPr anchor="t"/>
          <a:lstStyle>
            <a:lvl1pPr marL="0" indent="0" algn="ctr">
              <a:buNone/>
              <a:defRPr sz="1992">
                <a:solidFill>
                  <a:schemeClr val="tx2"/>
                </a:solidFill>
              </a:defRPr>
            </a:lvl1pPr>
            <a:lvl2pPr marL="455371" indent="0">
              <a:buNone/>
              <a:defRPr sz="1793">
                <a:solidFill>
                  <a:schemeClr val="tx1">
                    <a:tint val="75000"/>
                  </a:schemeClr>
                </a:solidFill>
              </a:defRPr>
            </a:lvl2pPr>
            <a:lvl3pPr marL="910742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366114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821485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2276856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732227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318759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64297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E8E6-CAEC-42DB-A062-32476D52C5A3}" type="datetimeFigureOut">
              <a:rPr lang="zh-CN" altLang="en-US" smtClean="0"/>
              <a:pPr/>
              <a:t>2016/10/16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0B7B-F537-4866-8125-A7A632E447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586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E8E6-CAEC-42DB-A062-32476D52C5A3}" type="datetimeFigureOut">
              <a:rPr lang="zh-CN" altLang="en-US" smtClean="0"/>
              <a:pPr/>
              <a:t>2016/10/16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0B7B-F537-4866-8125-A7A632E447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5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1" y="2240280"/>
            <a:ext cx="5071872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731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1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390" b="0">
                <a:solidFill>
                  <a:schemeClr val="tx2"/>
                </a:solidFill>
              </a:defRPr>
            </a:lvl1pPr>
            <a:lvl2pPr marL="455371" indent="0">
              <a:buNone/>
              <a:defRPr sz="1992" b="1"/>
            </a:lvl2pPr>
            <a:lvl3pPr marL="910742" indent="0">
              <a:buNone/>
              <a:defRPr sz="1793" b="1"/>
            </a:lvl3pPr>
            <a:lvl4pPr marL="1366114" indent="0">
              <a:buNone/>
              <a:defRPr sz="1594" b="1"/>
            </a:lvl4pPr>
            <a:lvl5pPr marL="1821485" indent="0">
              <a:buNone/>
              <a:defRPr sz="1594" b="1"/>
            </a:lvl5pPr>
            <a:lvl6pPr marL="2276856" indent="0">
              <a:buNone/>
              <a:defRPr sz="1594" b="1"/>
            </a:lvl6pPr>
            <a:lvl7pPr marL="2732227" indent="0">
              <a:buNone/>
              <a:defRPr sz="1594" b="1"/>
            </a:lvl7pPr>
            <a:lvl8pPr marL="3187598" indent="0">
              <a:buNone/>
              <a:defRPr sz="1594" b="1"/>
            </a:lvl8pPr>
            <a:lvl9pPr marL="3642970" indent="0">
              <a:buNone/>
              <a:defRPr sz="1594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390"/>
            </a:lvl1pPr>
            <a:lvl2pPr>
              <a:defRPr sz="1992"/>
            </a:lvl2pPr>
            <a:lvl3pPr>
              <a:defRPr sz="1793"/>
            </a:lvl3pPr>
            <a:lvl4pPr>
              <a:defRPr sz="1594"/>
            </a:lvl4pPr>
            <a:lvl5pPr>
              <a:defRPr sz="1594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2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390" b="0">
                <a:solidFill>
                  <a:schemeClr val="tx2"/>
                </a:solidFill>
              </a:defRPr>
            </a:lvl1pPr>
            <a:lvl2pPr marL="455371" indent="0">
              <a:buNone/>
              <a:defRPr sz="1992" b="1"/>
            </a:lvl2pPr>
            <a:lvl3pPr marL="910742" indent="0">
              <a:buNone/>
              <a:defRPr sz="1793" b="1"/>
            </a:lvl3pPr>
            <a:lvl4pPr marL="1366114" indent="0">
              <a:buNone/>
              <a:defRPr sz="1594" b="1"/>
            </a:lvl4pPr>
            <a:lvl5pPr marL="1821485" indent="0">
              <a:buNone/>
              <a:defRPr sz="1594" b="1"/>
            </a:lvl5pPr>
            <a:lvl6pPr marL="2276856" indent="0">
              <a:buNone/>
              <a:defRPr sz="1594" b="1"/>
            </a:lvl6pPr>
            <a:lvl7pPr marL="2732227" indent="0">
              <a:buNone/>
              <a:defRPr sz="1594" b="1"/>
            </a:lvl7pPr>
            <a:lvl8pPr marL="3187598" indent="0">
              <a:buNone/>
              <a:defRPr sz="1594" b="1"/>
            </a:lvl8pPr>
            <a:lvl9pPr marL="3642970" indent="0">
              <a:buNone/>
              <a:defRPr sz="1594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390"/>
            </a:lvl1pPr>
            <a:lvl2pPr>
              <a:defRPr sz="1992"/>
            </a:lvl2pPr>
            <a:lvl3pPr>
              <a:defRPr sz="1793"/>
            </a:lvl3pPr>
            <a:lvl4pPr>
              <a:defRPr sz="1594"/>
            </a:lvl4pPr>
            <a:lvl5pPr>
              <a:defRPr sz="1594"/>
            </a:lvl5pPr>
            <a:lvl6pPr>
              <a:defRPr sz="1594"/>
            </a:lvl6pPr>
            <a:lvl7pPr>
              <a:defRPr sz="1594"/>
            </a:lvl7pPr>
            <a:lvl8pPr>
              <a:defRPr sz="1594"/>
            </a:lvl8pPr>
            <a:lvl9pPr>
              <a:defRPr sz="159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E8E6-CAEC-42DB-A062-32476D52C5A3}" type="datetimeFigureOut">
              <a:rPr lang="zh-CN" altLang="en-US" smtClean="0"/>
              <a:pPr/>
              <a:t>2016/10/16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0B7B-F537-4866-8125-A7A632E447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5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7832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E8E6-CAEC-42DB-A062-32476D52C5A3}" type="datetimeFigureOut">
              <a:rPr lang="zh-CN" altLang="en-US" smtClean="0"/>
              <a:pPr/>
              <a:t>2016/10/16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0B7B-F537-4866-8125-A7A632E447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5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5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78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378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8037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E8E6-CAEC-42DB-A062-32476D52C5A3}" type="datetimeFigureOut">
              <a:rPr lang="zh-CN" altLang="en-US" smtClean="0"/>
              <a:pPr/>
              <a:t>2016/10/16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0B7B-F537-4866-8125-A7A632E447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27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7"/>
            <a:ext cx="4563310" cy="1886921"/>
          </a:xfrm>
        </p:spPr>
        <p:txBody>
          <a:bodyPr anchor="b"/>
          <a:lstStyle>
            <a:lvl1pPr algn="l">
              <a:defRPr sz="2789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400"/>
            <a:ext cx="5488889" cy="5566765"/>
          </a:xfrm>
        </p:spPr>
        <p:txBody>
          <a:bodyPr anchor="ctr"/>
          <a:lstStyle>
            <a:lvl1pPr>
              <a:defRPr sz="2390"/>
            </a:lvl1pPr>
            <a:lvl2pPr>
              <a:defRPr sz="2191"/>
            </a:lvl2pPr>
            <a:lvl3pPr>
              <a:defRPr sz="1992"/>
            </a:lvl3pPr>
            <a:lvl4pPr>
              <a:defRPr sz="1793"/>
            </a:lvl4pPr>
            <a:lvl5pPr>
              <a:defRPr sz="1594"/>
            </a:lvl5pPr>
            <a:lvl6pPr>
              <a:defRPr sz="1992"/>
            </a:lvl6pPr>
            <a:lvl7pPr>
              <a:defRPr sz="1992"/>
            </a:lvl7pPr>
            <a:lvl8pPr>
              <a:defRPr sz="1992"/>
            </a:lvl8pPr>
            <a:lvl9pPr>
              <a:defRPr sz="199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4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594"/>
            </a:lvl1pPr>
            <a:lvl2pPr marL="455371" indent="0">
              <a:buNone/>
              <a:defRPr sz="1195"/>
            </a:lvl2pPr>
            <a:lvl3pPr marL="910742" indent="0">
              <a:buNone/>
              <a:defRPr sz="996"/>
            </a:lvl3pPr>
            <a:lvl4pPr marL="1366114" indent="0">
              <a:buNone/>
              <a:defRPr sz="896"/>
            </a:lvl4pPr>
            <a:lvl5pPr marL="1821485" indent="0">
              <a:buNone/>
              <a:defRPr sz="896"/>
            </a:lvl5pPr>
            <a:lvl6pPr marL="2276856" indent="0">
              <a:buNone/>
              <a:defRPr sz="896"/>
            </a:lvl6pPr>
            <a:lvl7pPr marL="2732227" indent="0">
              <a:buNone/>
              <a:defRPr sz="896"/>
            </a:lvl7pPr>
            <a:lvl8pPr marL="3187598" indent="0">
              <a:buNone/>
              <a:defRPr sz="896"/>
            </a:lvl8pPr>
            <a:lvl9pPr marL="3642970" indent="0">
              <a:buNone/>
              <a:defRPr sz="89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E8E6-CAEC-42DB-A062-32476D52C5A3}" type="datetimeFigureOut">
              <a:rPr lang="zh-CN" altLang="en-US" smtClean="0"/>
              <a:pPr/>
              <a:t>2016/10/16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0B7B-F537-4866-8125-A7A632E447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599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20"/>
            <a:ext cx="10356028" cy="644729"/>
          </a:xfrm>
        </p:spPr>
        <p:txBody>
          <a:bodyPr anchor="b"/>
          <a:lstStyle>
            <a:lvl1pPr algn="ctr">
              <a:defRPr sz="2789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4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187"/>
            </a:lvl1pPr>
            <a:lvl2pPr marL="455371" indent="0">
              <a:buNone/>
              <a:defRPr sz="2789"/>
            </a:lvl2pPr>
            <a:lvl3pPr marL="910742" indent="0">
              <a:buNone/>
              <a:defRPr sz="2390"/>
            </a:lvl3pPr>
            <a:lvl4pPr marL="1366114" indent="0">
              <a:buNone/>
              <a:defRPr sz="1992"/>
            </a:lvl4pPr>
            <a:lvl5pPr marL="1821485" indent="0">
              <a:buNone/>
              <a:defRPr sz="1992"/>
            </a:lvl5pPr>
            <a:lvl6pPr marL="2276856" indent="0">
              <a:buNone/>
              <a:defRPr sz="1992"/>
            </a:lvl6pPr>
            <a:lvl7pPr marL="2732227" indent="0">
              <a:buNone/>
              <a:defRPr sz="1992"/>
            </a:lvl7pPr>
            <a:lvl8pPr marL="3187598" indent="0">
              <a:buNone/>
              <a:defRPr sz="1992"/>
            </a:lvl8pPr>
            <a:lvl9pPr marL="3642970" indent="0">
              <a:buNone/>
              <a:defRPr sz="1992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5" y="5324306"/>
            <a:ext cx="10341686" cy="804862"/>
          </a:xfrm>
        </p:spPr>
        <p:txBody>
          <a:bodyPr>
            <a:normAutofit/>
          </a:bodyPr>
          <a:lstStyle>
            <a:lvl1pPr marL="0" indent="0" algn="ctr">
              <a:buNone/>
              <a:defRPr sz="1594"/>
            </a:lvl1pPr>
            <a:lvl2pPr marL="455371" indent="0">
              <a:buNone/>
              <a:defRPr sz="1195"/>
            </a:lvl2pPr>
            <a:lvl3pPr marL="910742" indent="0">
              <a:buNone/>
              <a:defRPr sz="996"/>
            </a:lvl3pPr>
            <a:lvl4pPr marL="1366114" indent="0">
              <a:buNone/>
              <a:defRPr sz="896"/>
            </a:lvl4pPr>
            <a:lvl5pPr marL="1821485" indent="0">
              <a:buNone/>
              <a:defRPr sz="896"/>
            </a:lvl5pPr>
            <a:lvl6pPr marL="2276856" indent="0">
              <a:buNone/>
              <a:defRPr sz="896"/>
            </a:lvl6pPr>
            <a:lvl7pPr marL="2732227" indent="0">
              <a:buNone/>
              <a:defRPr sz="896"/>
            </a:lvl7pPr>
            <a:lvl8pPr marL="3187598" indent="0">
              <a:buNone/>
              <a:defRPr sz="896"/>
            </a:lvl8pPr>
            <a:lvl9pPr marL="3642970" indent="0">
              <a:buNone/>
              <a:defRPr sz="89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E8E6-CAEC-42DB-A062-32476D52C5A3}" type="datetimeFigureOut">
              <a:rPr lang="zh-CN" altLang="en-US" smtClean="0"/>
              <a:pPr/>
              <a:t>2016/10/16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0B7B-F537-4866-8125-A7A632E447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803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9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5" y="61614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5">
                <a:solidFill>
                  <a:schemeClr val="tx2"/>
                </a:solidFill>
              </a:defRPr>
            </a:lvl1pPr>
          </a:lstStyle>
          <a:p>
            <a:fld id="{CEA0E8E6-CAEC-42DB-A062-32476D52C5A3}" type="datetimeFigureOut">
              <a:rPr lang="zh-CN" altLang="en-US" smtClean="0"/>
              <a:pPr/>
              <a:t>2016/10/16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5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3" y="61614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5">
                <a:solidFill>
                  <a:schemeClr val="tx2"/>
                </a:solidFill>
              </a:defRPr>
            </a:lvl1pPr>
          </a:lstStyle>
          <a:p>
            <a:fld id="{C5530B7B-F537-4866-8125-A7A632E447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522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0742" rtl="0" eaLnBrk="1" latinLnBrk="0" hangingPunct="1">
        <a:spcBef>
          <a:spcPct val="0"/>
        </a:spcBef>
        <a:buNone/>
        <a:defRPr sz="5378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4297" indent="-364297" algn="l" defTabSz="91074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39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4131" indent="-364297" algn="l" defTabSz="91074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1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38428" indent="-364297" algn="l" defTabSz="91074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99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2725" indent="-318760" algn="l" defTabSz="91074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79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1485" indent="-318760" algn="l" defTabSz="91074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59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0245" indent="-273223" algn="l" defTabSz="910742" rtl="0" eaLnBrk="1" latinLnBrk="0" hangingPunct="1">
        <a:spcBef>
          <a:spcPts val="398"/>
        </a:spcBef>
        <a:buClr>
          <a:schemeClr val="accent1"/>
        </a:buClr>
        <a:buFont typeface="Wingdings" pitchFamily="2" charset="2"/>
        <a:buChar char=""/>
        <a:defRPr sz="1394" kern="1200">
          <a:solidFill>
            <a:schemeClr val="tx1"/>
          </a:solidFill>
          <a:latin typeface="+mn-lt"/>
          <a:ea typeface="+mn-ea"/>
          <a:cs typeface="+mn-cs"/>
        </a:defRPr>
      </a:lvl6pPr>
      <a:lvl7pPr marL="2459004" indent="-273223" algn="l" defTabSz="910742" rtl="0" eaLnBrk="1" latinLnBrk="0" hangingPunct="1">
        <a:spcBef>
          <a:spcPts val="398"/>
        </a:spcBef>
        <a:buClr>
          <a:schemeClr val="accent1"/>
        </a:buClr>
        <a:buFont typeface="Wingdings" pitchFamily="2" charset="2"/>
        <a:buChar char=""/>
        <a:defRPr sz="1394" kern="1200">
          <a:solidFill>
            <a:schemeClr val="tx1"/>
          </a:solidFill>
          <a:latin typeface="+mn-lt"/>
          <a:ea typeface="+mn-ea"/>
          <a:cs typeface="+mn-cs"/>
        </a:defRPr>
      </a:lvl7pPr>
      <a:lvl8pPr marL="2777764" indent="-273223" algn="l" defTabSz="910742" rtl="0" eaLnBrk="1" latinLnBrk="0" hangingPunct="1">
        <a:spcBef>
          <a:spcPts val="398"/>
        </a:spcBef>
        <a:buClr>
          <a:schemeClr val="accent1"/>
        </a:buClr>
        <a:buFont typeface="Wingdings" pitchFamily="2" charset="2"/>
        <a:buChar char=""/>
        <a:defRPr sz="1394" kern="1200">
          <a:solidFill>
            <a:schemeClr val="tx1"/>
          </a:solidFill>
          <a:latin typeface="+mn-lt"/>
          <a:ea typeface="+mn-ea"/>
          <a:cs typeface="+mn-cs"/>
        </a:defRPr>
      </a:lvl8pPr>
      <a:lvl9pPr marL="3096524" indent="-273223" algn="l" defTabSz="910742" rtl="0" eaLnBrk="1" latinLnBrk="0" hangingPunct="1">
        <a:spcBef>
          <a:spcPts val="398"/>
        </a:spcBef>
        <a:buClr>
          <a:schemeClr val="accent1"/>
        </a:buClr>
        <a:buFont typeface="Wingdings" pitchFamily="2" charset="2"/>
        <a:buChar char=""/>
        <a:defRPr sz="1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1pPr>
      <a:lvl2pPr marL="455371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2pPr>
      <a:lvl3pPr marL="910742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1366114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4pPr>
      <a:lvl5pPr marL="1821485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5pPr>
      <a:lvl6pPr marL="2276856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6pPr>
      <a:lvl7pPr marL="2732227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7pPr>
      <a:lvl8pPr marL="3187598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8pPr>
      <a:lvl9pPr marL="3642970" algn="l" defTabSz="910742" rtl="0" eaLnBrk="1" latinLnBrk="0" hangingPunct="1">
        <a:defRPr sz="17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课程学习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刘缘</a:t>
            </a:r>
            <a:endParaRPr lang="en-US" altLang="zh-CN" dirty="0" smtClean="0"/>
          </a:p>
          <a:p>
            <a:r>
              <a:rPr lang="en-US" altLang="zh-CN" dirty="0" smtClean="0"/>
              <a:t>2016-10-16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58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zh-CN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7467600" y="31908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zh-CN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4610100" y="53609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zh-CN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8917" name="Picture 8" descr="a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6338"/>
            <a:ext cx="2590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a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668838"/>
            <a:ext cx="25146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k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446339"/>
            <a:ext cx="26019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ru-RU" altLang="zh-CN" dirty="0" smtClean="0"/>
          </a:p>
        </p:txBody>
      </p:sp>
      <p:sp>
        <p:nvSpPr>
          <p:cNvPr id="3892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Frequency Spectra</a:t>
            </a:r>
          </a:p>
        </p:txBody>
      </p:sp>
      <p:pic>
        <p:nvPicPr>
          <p:cNvPr id="38922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12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zh-CN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9939" name="Picture 6" descr="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064000"/>
            <a:ext cx="29908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0" name="Object 8"/>
          <p:cNvGraphicFramePr>
            <a:graphicFrameLocks noChangeAspect="1"/>
          </p:cNvGraphicFramePr>
          <p:nvPr/>
        </p:nvGraphicFramePr>
        <p:xfrm>
          <a:off x="5076826" y="2870201"/>
          <a:ext cx="2352675" cy="989013"/>
        </p:xfrm>
        <a:graphic>
          <a:graphicData uri="http://schemas.openxmlformats.org/presentationml/2006/ole">
            <p:oleObj spid="_x0000_s1071" name="Equation" r:id="rId4" imgW="1028254" imgH="431613" progId="">
              <p:embed/>
            </p:oleObj>
          </a:graphicData>
        </a:graphic>
      </p:graphicFrame>
      <p:sp>
        <p:nvSpPr>
          <p:cNvPr id="3994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Frequency Spectra</a:t>
            </a:r>
          </a:p>
        </p:txBody>
      </p:sp>
      <p:sp>
        <p:nvSpPr>
          <p:cNvPr id="39942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zh-CN" smtClean="0"/>
          </a:p>
        </p:txBody>
      </p:sp>
      <p:pic>
        <p:nvPicPr>
          <p:cNvPr id="39943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5146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2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如何得到</a:t>
            </a:r>
            <a:r>
              <a:rPr lang="en-US" altLang="zh-CN" dirty="0" smtClean="0"/>
              <a:t>sin cos</a:t>
            </a:r>
            <a:r>
              <a:rPr lang="zh-CN" altLang="en-US" dirty="0" smtClean="0"/>
              <a:t>函数前面的系数？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——</a:t>
            </a:r>
            <a:r>
              <a:rPr lang="zh-CN" altLang="en-US" dirty="0" smtClean="0"/>
              <a:t>傅里叶变换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CV</a:t>
            </a:r>
            <a:r>
              <a:rPr lang="zh-CN" altLang="en-US" dirty="0"/>
              <a:t>部分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34" y="3222467"/>
            <a:ext cx="5433531" cy="1707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34" y="5108693"/>
            <a:ext cx="6652837" cy="8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）离散傅里叶变换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a.</a:t>
            </a:r>
            <a:r>
              <a:rPr lang="zh-CN" altLang="en-US" dirty="0" smtClean="0"/>
              <a:t>与连续的同理，将积分替换为求和。可以视作一种基的替换过程。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b.</a:t>
            </a:r>
            <a:r>
              <a:rPr lang="zh-CN" altLang="en-US" dirty="0" smtClean="0"/>
              <a:t>假设一个一维函数，采样了</a:t>
            </a:r>
            <a:r>
              <a:rPr lang="en-US" altLang="zh-CN" dirty="0" smtClean="0"/>
              <a:t>n</a:t>
            </a:r>
            <a:r>
              <a:rPr lang="zh-CN" altLang="en-US" dirty="0" smtClean="0"/>
              <a:t>个点，那么最多能用离散傅里叶变换得到频率为</a:t>
            </a:r>
            <a:r>
              <a:rPr lang="en-US" altLang="zh-CN" dirty="0" smtClean="0"/>
              <a:t>n/2</a:t>
            </a:r>
            <a:r>
              <a:rPr lang="zh-CN" altLang="en-US" dirty="0" smtClean="0"/>
              <a:t>的信号。（奈奎斯特采样定律）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c.</a:t>
            </a:r>
            <a:r>
              <a:rPr lang="zh-CN" altLang="en-US" dirty="0" smtClean="0"/>
              <a:t>假设一个图像大小为</a:t>
            </a:r>
            <a:r>
              <a:rPr lang="en-US" altLang="zh-CN" dirty="0" smtClean="0"/>
              <a:t>n*n</a:t>
            </a:r>
            <a:r>
              <a:rPr lang="zh-CN" altLang="en-US" dirty="0" smtClean="0"/>
              <a:t>，那么其最多能求到频率域为</a:t>
            </a:r>
            <a:r>
              <a:rPr lang="en-US" altLang="zh-CN" dirty="0" smtClean="0"/>
              <a:t>n/2*n/2</a:t>
            </a:r>
            <a:r>
              <a:rPr lang="zh-CN" altLang="en-US" dirty="0" smtClean="0"/>
              <a:t>的信号。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CV</a:t>
            </a:r>
            <a:r>
              <a:rPr lang="zh-CN" altLang="en-US" dirty="0"/>
              <a:t>部分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69" y="4527686"/>
            <a:ext cx="3238781" cy="7011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69" y="5258338"/>
            <a:ext cx="5090152" cy="5943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974" y="4374176"/>
            <a:ext cx="5020554" cy="17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8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频率域变换的例子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en-US" altLang="zh-CN" dirty="0" smtClean="0"/>
              <a:t>CV</a:t>
            </a:r>
            <a:r>
              <a:rPr lang="zh-CN" altLang="en-US" dirty="0"/>
              <a:t>部分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65" y="3133147"/>
            <a:ext cx="10106750" cy="31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1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32330" y="2248349"/>
            <a:ext cx="10327340" cy="4342232"/>
          </a:xfrm>
        </p:spPr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）频率域与空间域的关系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频率域中的卷积对应于空间域中的乘积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频率域中的乘积对应于空间域中的卷积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 smtClean="0"/>
              <a:t>Boxfilter</a:t>
            </a:r>
            <a:r>
              <a:rPr lang="en-US" altLang="zh-CN" dirty="0" smtClean="0"/>
              <a:t> </a:t>
            </a:r>
            <a:r>
              <a:rPr lang="zh-CN" altLang="en-US" dirty="0" smtClean="0"/>
              <a:t>产生一种</a:t>
            </a:r>
            <a:r>
              <a:rPr lang="en-US" altLang="zh-CN" dirty="0" smtClean="0"/>
              <a:t>ringing</a:t>
            </a:r>
            <a:r>
              <a:rPr lang="zh-CN" altLang="en-US" dirty="0" smtClean="0"/>
              <a:t>的效应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最上面是一种理想低通滤波器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CV</a:t>
            </a:r>
            <a:r>
              <a:rPr lang="zh-CN" altLang="en-US" dirty="0"/>
              <a:t>部分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87" y="3638586"/>
            <a:ext cx="7414903" cy="8230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87" y="4554686"/>
            <a:ext cx="7742591" cy="7392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431" y="1793924"/>
            <a:ext cx="4880569" cy="16075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9" y="86086"/>
            <a:ext cx="7856901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5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、如何降采样？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CV</a:t>
            </a:r>
            <a:r>
              <a:rPr lang="zh-CN" altLang="en-US" dirty="0"/>
              <a:t>部分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2721768"/>
            <a:ext cx="7049111" cy="18975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30" y="4619312"/>
            <a:ext cx="7148179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6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CV</a:t>
            </a:r>
            <a:r>
              <a:rPr lang="zh-CN" altLang="en-US" dirty="0"/>
              <a:t>部分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989" y="3133312"/>
            <a:ext cx="5662151" cy="34521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538" y="1426284"/>
            <a:ext cx="5006774" cy="17070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799" y="3334063"/>
            <a:ext cx="5189670" cy="6553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907" y="4109027"/>
            <a:ext cx="4731405" cy="25706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17987" y="227979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关于采样定律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282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32330" y="2248349"/>
            <a:ext cx="10327340" cy="4609651"/>
          </a:xfrm>
        </p:spPr>
        <p:txBody>
          <a:bodyPr/>
          <a:lstStyle/>
          <a:p>
            <a:r>
              <a:rPr lang="zh-CN" altLang="en-US" dirty="0" smtClean="0"/>
              <a:t>首先利用低通滤波器（</a:t>
            </a:r>
            <a:r>
              <a:rPr lang="en-US" altLang="zh-CN" dirty="0" smtClean="0"/>
              <a:t>Gaussian</a:t>
            </a:r>
            <a:r>
              <a:rPr lang="zh-CN" altLang="en-US" dirty="0"/>
              <a:t> </a:t>
            </a:r>
            <a:r>
              <a:rPr lang="en-US" altLang="zh-CN" dirty="0" err="1" smtClean="0"/>
              <a:t>FIlter</a:t>
            </a:r>
            <a:r>
              <a:rPr lang="zh-CN" altLang="en-US" dirty="0" smtClean="0"/>
              <a:t>），再隔行丢弃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这种方法可以得到图像金字塔。拉普拉斯金字塔、高斯金字塔（</a:t>
            </a:r>
            <a:r>
              <a:rPr lang="en-US" altLang="zh-CN" dirty="0" smtClean="0"/>
              <a:t>scale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CV</a:t>
            </a:r>
            <a:r>
              <a:rPr lang="zh-CN" altLang="en-US" dirty="0"/>
              <a:t>部分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5" y="2671400"/>
            <a:ext cx="6134632" cy="29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</a:t>
            </a:r>
            <a:r>
              <a:rPr lang="en-US" altLang="zh-CN" dirty="0" smtClean="0"/>
              <a:t>Normalized Correlation</a:t>
            </a:r>
          </a:p>
          <a:p>
            <a:pPr marL="0" indent="0">
              <a:buNone/>
            </a:pPr>
            <a:r>
              <a:rPr lang="zh-CN" altLang="en-US" dirty="0" smtClean="0"/>
              <a:t>本质上就是，将卷积窗口视作一个向量，将卷积的滤波器视作一个向量，计算这两个向量之间的夹角。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CV</a:t>
            </a:r>
            <a:r>
              <a:rPr lang="zh-CN" altLang="en-US" dirty="0"/>
              <a:t>部分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87" y="3712632"/>
            <a:ext cx="7525568" cy="22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7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、齐次坐标、旋转角的表示与</a:t>
            </a:r>
            <a:r>
              <a:rPr lang="zh-CN" altLang="en-US" dirty="0" smtClean="0"/>
              <a:t>变换</a:t>
            </a:r>
            <a:endParaRPr lang="en-US" altLang="zh-CN" dirty="0" smtClean="0"/>
          </a:p>
          <a:p>
            <a:r>
              <a:rPr lang="en-US" altLang="zh-CN" dirty="0"/>
              <a:t>2</a:t>
            </a:r>
            <a:r>
              <a:rPr lang="zh-CN" altLang="en-US" dirty="0"/>
              <a:t>、相机矩阵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、线性滤波器（空间域）</a:t>
            </a:r>
            <a:endParaRPr lang="en-US" altLang="zh-CN" dirty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en-US" dirty="0"/>
              <a:t>线性滤波器</a:t>
            </a:r>
            <a:r>
              <a:rPr lang="zh-CN" altLang="en-US" dirty="0" smtClean="0"/>
              <a:t>（</a:t>
            </a:r>
            <a:r>
              <a:rPr lang="zh-CN" altLang="en-US" dirty="0"/>
              <a:t>频率</a:t>
            </a:r>
            <a:r>
              <a:rPr lang="zh-CN" altLang="en-US" dirty="0" smtClean="0"/>
              <a:t>域）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、降采样与图像金字塔</a:t>
            </a:r>
            <a:endParaRPr lang="en-US" altLang="zh-CN" dirty="0" smtClean="0"/>
          </a:p>
          <a:p>
            <a:r>
              <a:rPr lang="en-US" altLang="zh-CN" dirty="0" smtClean="0"/>
              <a:t>6</a:t>
            </a:r>
            <a:r>
              <a:rPr lang="zh-CN" altLang="en-US" dirty="0" smtClean="0"/>
              <a:t>、</a:t>
            </a:r>
            <a:r>
              <a:rPr lang="en-US" altLang="zh-CN" dirty="0" smtClean="0"/>
              <a:t>Normalized Correlation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01116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Project 1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CV</a:t>
            </a:r>
            <a:r>
              <a:rPr lang="zh-CN" altLang="en-US" dirty="0"/>
              <a:t>部分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5469" y="744539"/>
            <a:ext cx="4371975" cy="2524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241" y="3268664"/>
            <a:ext cx="8572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7845" y="1039536"/>
            <a:ext cx="4630947" cy="20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9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、线性回归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最小二乘法解。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Logistic Regression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、梯度下降法进行学习。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、神经网络的表示与向前传导（</a:t>
            </a:r>
            <a:r>
              <a:rPr lang="en-US" altLang="zh-CN" dirty="0" smtClean="0"/>
              <a:t>forward pass</a:t>
            </a:r>
            <a:r>
              <a:rPr lang="zh-CN" altLang="en-US" dirty="0" smtClean="0"/>
              <a:t>）。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二、机器学习部分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142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、基本思想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、特征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、论文：</a:t>
            </a:r>
            <a:r>
              <a:rPr lang="en-US" altLang="zh-CN" dirty="0"/>
              <a:t>Fast semantic segmentation of 3d point clouds with strongly varying </a:t>
            </a:r>
            <a:r>
              <a:rPr lang="en-US" altLang="zh-CN" dirty="0" smtClean="0"/>
              <a:t>density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、论文：</a:t>
            </a:r>
            <a:r>
              <a:rPr lang="en-US" altLang="zh-CN" dirty="0"/>
              <a:t>Extracting Road Information from MLS Point Cloud with BSC and </a:t>
            </a:r>
            <a:r>
              <a:rPr lang="en-US" altLang="zh-CN" dirty="0" smtClean="0"/>
              <a:t>BID</a:t>
            </a:r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、优缺点：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18457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、基本思想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对每个点计算</a:t>
            </a:r>
            <a:r>
              <a:rPr lang="zh-CN" altLang="en-US" b="1" dirty="0" smtClean="0"/>
              <a:t>特征</a:t>
            </a:r>
            <a:r>
              <a:rPr lang="zh-CN" altLang="en-US" dirty="0" smtClean="0"/>
              <a:t>，将这些特征放到分类器中进行分类。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、每个点的特征：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 smtClean="0"/>
              <a:t>RGB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Intensity</a:t>
            </a:r>
            <a:r>
              <a:rPr lang="zh-CN" altLang="en-US" dirty="0" smtClean="0"/>
              <a:t>、波形、回波次数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）邻域特征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描述邻域的形状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a.</a:t>
            </a:r>
            <a:r>
              <a:rPr lang="zh-CN" altLang="en-US" dirty="0" smtClean="0"/>
              <a:t>点周围的协方差矩阵的特征值与特征向量。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又称为</a:t>
            </a:r>
            <a:r>
              <a:rPr lang="en-US" altLang="zh-CN" dirty="0" err="1" smtClean="0"/>
              <a:t>Priciple</a:t>
            </a:r>
            <a:r>
              <a:rPr lang="en-US" altLang="zh-CN" dirty="0" smtClean="0"/>
              <a:t> Component Analysis(PCA)</a:t>
            </a:r>
          </a:p>
          <a:p>
            <a:pPr marL="0" indent="0">
              <a:buNone/>
            </a:pPr>
            <a:r>
              <a:rPr lang="zh-CN" altLang="en-US" dirty="0" smtClean="0"/>
              <a:t>线性、面性、球性以及轴方向。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三、逐点分类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45742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32330" y="2248349"/>
            <a:ext cx="10327340" cy="4437123"/>
          </a:xfrm>
        </p:spPr>
        <p:txBody>
          <a:bodyPr/>
          <a:lstStyle/>
          <a:p>
            <a:r>
              <a:rPr lang="en-US" altLang="zh-CN" dirty="0" smtClean="0"/>
              <a:t>b.</a:t>
            </a:r>
            <a:r>
              <a:rPr lang="zh-CN" altLang="en-US" dirty="0" smtClean="0"/>
              <a:t>一些</a:t>
            </a:r>
            <a:r>
              <a:rPr lang="en-US" altLang="zh-CN" dirty="0" smtClean="0"/>
              <a:t>3D local descriptor</a:t>
            </a:r>
          </a:p>
          <a:p>
            <a:pPr marL="0" indent="0">
              <a:buNone/>
            </a:pPr>
            <a:r>
              <a:rPr lang="en-US" altLang="zh-CN" dirty="0" smtClean="0"/>
              <a:t>SHOT, FPFH,  Spin Image, </a:t>
            </a:r>
            <a:r>
              <a:rPr lang="en-US" altLang="zh-CN" dirty="0" err="1" smtClean="0"/>
              <a:t>Rops</a:t>
            </a:r>
            <a:r>
              <a:rPr lang="en-US" altLang="zh-CN" dirty="0" smtClean="0"/>
              <a:t>.</a:t>
            </a:r>
          </a:p>
          <a:p>
            <a:pPr marL="0" indent="0">
              <a:buNone/>
            </a:pPr>
            <a:r>
              <a:rPr lang="zh-CN" altLang="en-US" dirty="0" smtClean="0"/>
              <a:t>以</a:t>
            </a:r>
            <a:r>
              <a:rPr lang="en-US" altLang="zh-CN" dirty="0" smtClean="0"/>
              <a:t>SHOT</a:t>
            </a:r>
            <a:r>
              <a:rPr lang="zh-CN" altLang="en-US" dirty="0" smtClean="0"/>
              <a:t>为例：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建立局部坐标系（旋转不变性）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计算每个邻域点的法向。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将邻域空间划分为右图所示的不同区域。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计算每点法向与中心点的法向的夹角。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对圆周划分，将夹角累积到每个角度范围内。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b="1" dirty="0" smtClean="0"/>
              <a:t>在方位角上划分</a:t>
            </a:r>
            <a:r>
              <a:rPr lang="en-US" altLang="zh-CN" b="1" dirty="0" smtClean="0"/>
              <a:t>8</a:t>
            </a:r>
            <a:r>
              <a:rPr lang="zh-CN" altLang="en-US" b="1" dirty="0" smtClean="0"/>
              <a:t>个方向，在高度角上划分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个方向，在径向上划分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层，在圆周上划分</a:t>
            </a:r>
            <a:r>
              <a:rPr lang="en-US" altLang="zh-CN" b="1" dirty="0" smtClean="0"/>
              <a:t>11</a:t>
            </a:r>
            <a:r>
              <a:rPr lang="zh-CN" altLang="en-US" b="1" dirty="0" smtClean="0"/>
              <a:t>个方向，则得到</a:t>
            </a:r>
            <a:r>
              <a:rPr lang="en-US" altLang="zh-CN" b="1" dirty="0" smtClean="0"/>
              <a:t>352</a:t>
            </a:r>
            <a:r>
              <a:rPr lang="zh-CN" altLang="en-US" b="1" dirty="0" smtClean="0"/>
              <a:t>维特征。</a:t>
            </a:r>
            <a:endParaRPr lang="en-US" altLang="zh-CN" b="1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三、逐点分类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564" y="3139123"/>
            <a:ext cx="2286198" cy="2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091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）上下文特征</a:t>
            </a:r>
            <a:r>
              <a:rPr lang="en-US" altLang="zh-CN" dirty="0" smtClean="0"/>
              <a:t>(Context Feature)</a:t>
            </a:r>
          </a:p>
          <a:p>
            <a:pPr marL="0" indent="0">
              <a:buNone/>
            </a:pPr>
            <a:r>
              <a:rPr lang="zh-CN" altLang="en-US" dirty="0" smtClean="0"/>
              <a:t>距离道路中心线的距离、距离地面的高度、距离扫描中心的距离等。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、会议论文：</a:t>
            </a:r>
            <a:r>
              <a:rPr lang="en-US" altLang="zh-CN" dirty="0"/>
              <a:t>Fast semantic segmentation of 3d point clouds with strongly varying </a:t>
            </a:r>
            <a:r>
              <a:rPr lang="en-US" altLang="zh-CN" dirty="0" smtClean="0"/>
              <a:t>density</a:t>
            </a:r>
          </a:p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zh-CN" altLang="zh-CN" dirty="0" smtClean="0"/>
              <a:t>通过</a:t>
            </a:r>
            <a:r>
              <a:rPr lang="zh-CN" altLang="zh-CN" dirty="0"/>
              <a:t>降采样得到尺度金字塔，在不同层使用相同</a:t>
            </a:r>
            <a:r>
              <a:rPr lang="en-US" altLang="zh-CN" dirty="0"/>
              <a:t>K</a:t>
            </a:r>
            <a:r>
              <a:rPr lang="zh-CN" altLang="zh-CN" dirty="0"/>
              <a:t>邻域点计算</a:t>
            </a:r>
            <a:r>
              <a:rPr lang="zh-CN" altLang="zh-CN" dirty="0" smtClean="0"/>
              <a:t>特征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）用到的特征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三、逐点分类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902" y="4502012"/>
            <a:ext cx="4679085" cy="2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807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以及</a:t>
            </a:r>
            <a:r>
              <a:rPr lang="en-US" altLang="zh-CN" dirty="0" smtClean="0"/>
              <a:t>SHOT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SC3D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分类器：</a:t>
            </a:r>
            <a:r>
              <a:rPr lang="en-US" altLang="zh-CN" dirty="0" smtClean="0"/>
              <a:t>Random Forest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三、逐点分类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23" y="2725152"/>
            <a:ext cx="4732430" cy="17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54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分类结果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三、逐点分类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28" y="1624406"/>
            <a:ext cx="7384367" cy="46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647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/>
              <a:t>Extracting Road Information from MLS Point Cloud with BSC and </a:t>
            </a:r>
            <a:r>
              <a:rPr lang="en-US" altLang="zh-CN" dirty="0" smtClean="0"/>
              <a:t>BID</a:t>
            </a:r>
          </a:p>
          <a:p>
            <a:r>
              <a:rPr lang="en-US" altLang="zh-CN" dirty="0" smtClean="0"/>
              <a:t>1)</a:t>
            </a:r>
            <a:r>
              <a:rPr lang="zh-CN" altLang="en-US" dirty="0" smtClean="0"/>
              <a:t>目标：检测路坎和标线点。</a:t>
            </a:r>
            <a:endParaRPr lang="en-US" altLang="zh-CN" dirty="0" smtClean="0"/>
          </a:p>
          <a:p>
            <a:r>
              <a:rPr lang="en-US" altLang="zh-CN" dirty="0" smtClean="0"/>
              <a:t>2)</a:t>
            </a:r>
            <a:r>
              <a:rPr lang="zh-CN" altLang="en-US" dirty="0" smtClean="0"/>
              <a:t>路坎检测所用特征：</a:t>
            </a:r>
            <a:r>
              <a:rPr lang="en-US" altLang="zh-CN" dirty="0" smtClean="0"/>
              <a:t>Binary Shape Context</a:t>
            </a:r>
            <a:endParaRPr lang="zh-CN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三、逐点分类</a:t>
            </a:r>
            <a:endParaRPr lang="zh-CN" altLang="en-US" dirty="0"/>
          </a:p>
        </p:txBody>
      </p:sp>
      <p:pic>
        <p:nvPicPr>
          <p:cNvPr id="3075" name="Picture 3" descr="te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25" y="4454903"/>
            <a:ext cx="52578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691" y="2655453"/>
            <a:ext cx="26130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ca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7457" y="4659691"/>
            <a:ext cx="258286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kern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3052" y="4659691"/>
            <a:ext cx="28733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7014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3)</a:t>
            </a:r>
            <a:r>
              <a:rPr lang="zh-CN" altLang="en-US" dirty="0" smtClean="0"/>
              <a:t>标线的检测是基于路面上，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标线点的强度要高于一般路面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点的强度。</a:t>
            </a:r>
            <a:endParaRPr lang="en-US" altLang="zh-CN" dirty="0" smtClean="0"/>
          </a:p>
          <a:p>
            <a:r>
              <a:rPr lang="zh-CN" altLang="en-US" dirty="0" smtClean="0"/>
              <a:t>标线检测所用特征：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Binary Intensity Distribution</a:t>
            </a:r>
          </a:p>
          <a:p>
            <a:pPr marL="0" indent="0">
              <a:buNone/>
            </a:pPr>
            <a:r>
              <a:rPr lang="en-US" altLang="zh-CN" dirty="0" smtClean="0"/>
              <a:t>(BID)</a:t>
            </a:r>
          </a:p>
          <a:p>
            <a:r>
              <a:rPr lang="en-US" altLang="zh-CN" dirty="0" smtClean="0"/>
              <a:t>4)</a:t>
            </a:r>
            <a:r>
              <a:rPr lang="zh-CN" altLang="en-US" dirty="0" smtClean="0"/>
              <a:t>分类器：</a:t>
            </a:r>
            <a:r>
              <a:rPr lang="en-US" altLang="zh-CN" dirty="0" smtClean="0"/>
              <a:t>Random Forest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三、逐点分类</a:t>
            </a:r>
            <a:endParaRPr lang="zh-CN" altLang="en-US" dirty="0"/>
          </a:p>
        </p:txBody>
      </p:sp>
      <p:pic>
        <p:nvPicPr>
          <p:cNvPr id="4099" name="Picture 3" descr="BID_PRES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849" y="2029644"/>
            <a:ext cx="6359281" cy="456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678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、齐次坐标、旋转角的表示与变换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）点</a:t>
            </a:r>
            <a:r>
              <a:rPr lang="zh-CN" altLang="en-US" dirty="0"/>
              <a:t>、线、面及其相互关系</a:t>
            </a:r>
            <a:r>
              <a:rPr lang="zh-CN" altLang="en-US" dirty="0" smtClean="0"/>
              <a:t>。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）欧拉角、轴</a:t>
            </a:r>
            <a:r>
              <a:rPr lang="en-US" altLang="zh-CN" dirty="0" smtClean="0"/>
              <a:t>-</a:t>
            </a:r>
            <a:r>
              <a:rPr lang="zh-CN" altLang="en-US" dirty="0" smtClean="0"/>
              <a:t>角、</a:t>
            </a:r>
            <a:r>
              <a:rPr lang="zh-CN" altLang="en-US" dirty="0" smtClean="0">
                <a:solidFill>
                  <a:srgbClr val="FF0000"/>
                </a:solidFill>
              </a:rPr>
              <a:t>四元数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）刚体变换、相似变换、仿射变换、投影变换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、相机矩阵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en-US" altLang="zh-CN" dirty="0" smtClean="0"/>
              <a:t>CV</a:t>
            </a:r>
            <a:r>
              <a:rPr lang="zh-CN" altLang="en-US" dirty="0" smtClean="0"/>
              <a:t>部分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66" y="4437993"/>
            <a:ext cx="1640681" cy="5027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66" y="4940782"/>
            <a:ext cx="3294997" cy="16004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266" y="3988849"/>
            <a:ext cx="1110381" cy="4491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289" y="3621507"/>
            <a:ext cx="5352381" cy="30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8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5)</a:t>
            </a:r>
            <a:r>
              <a:rPr lang="zh-CN" altLang="en-US" dirty="0" smtClean="0"/>
              <a:t>标线的精化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切片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区域生长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曲线拟合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邻近关系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三、逐点分类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616" y="0"/>
            <a:ext cx="6546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804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6)</a:t>
            </a:r>
            <a:r>
              <a:rPr lang="zh-CN" altLang="en-US" dirty="0" smtClean="0"/>
              <a:t>结果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三、逐点分类</a:t>
            </a:r>
            <a:endParaRPr lang="zh-CN" altLang="en-US" dirty="0"/>
          </a:p>
        </p:txBody>
      </p:sp>
      <p:pic>
        <p:nvPicPr>
          <p:cNvPr id="6147" name="图片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759" y="2184729"/>
            <a:ext cx="4241021" cy="424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0936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、优点：实现起来很直观，很简单，对于简单的对象如路坎等比较有效。</a:t>
            </a:r>
            <a:endParaRPr lang="en-US" altLang="zh-CN" dirty="0" smtClean="0"/>
          </a:p>
          <a:p>
            <a:r>
              <a:rPr lang="zh-CN" altLang="en-US" dirty="0" smtClean="0"/>
              <a:t>缺点：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）邻域特征所包含的信息太少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其中所用的上下文特征较为简单。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）计算量巨大，许多计算实际上是多余的。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）最终分类结果需要的是对象，而不是点。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对象的特征才是分类的关键特征。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4</a:t>
            </a:r>
            <a:r>
              <a:rPr lang="zh-CN" altLang="en-US" dirty="0" smtClean="0"/>
              <a:t>）无法利用点与点之间的关系。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三、逐点分类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092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、线性滤波器（空间域）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）线性滤波过程就是一种卷积过程。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（卷积是数学中一种运算的定义）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）卷积的相关性质：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en-US" altLang="zh-CN" dirty="0" smtClean="0"/>
              <a:t>CV</a:t>
            </a:r>
            <a:r>
              <a:rPr lang="zh-CN" altLang="en-US" dirty="0" smtClean="0"/>
              <a:t>部分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82" y="4009096"/>
            <a:ext cx="5768840" cy="6858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82" y="4635682"/>
            <a:ext cx="7209145" cy="5944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2" y="5230094"/>
            <a:ext cx="10714649" cy="5182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482" y="5685750"/>
            <a:ext cx="8969517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2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）高斯滤波器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CV</a:t>
            </a:r>
            <a:r>
              <a:rPr lang="zh-CN" altLang="en-US" dirty="0"/>
              <a:t>部分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60" y="5108775"/>
            <a:ext cx="8706881" cy="8889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560" y="2757180"/>
            <a:ext cx="9096523" cy="23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8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）滤波器的可分性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*</a:t>
            </a:r>
            <a:r>
              <a:rPr lang="en-US" altLang="zh-CN" dirty="0" smtClean="0"/>
              <a:t>3</a:t>
            </a:r>
            <a:r>
              <a:rPr lang="zh-CN" altLang="en-US" dirty="0" smtClean="0"/>
              <a:t>分解为</a:t>
            </a:r>
            <a:r>
              <a:rPr lang="en-US" altLang="zh-CN" dirty="0"/>
              <a:t>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1</a:t>
            </a:r>
            <a:r>
              <a:rPr lang="zh-CN" altLang="en-US" dirty="0" smtClean="0"/>
              <a:t>*</a:t>
            </a:r>
            <a:r>
              <a:rPr lang="en-US" altLang="zh-CN" dirty="0" smtClean="0"/>
              <a:t>3</a:t>
            </a:r>
            <a:r>
              <a:rPr lang="zh-CN" altLang="en-US" dirty="0" smtClean="0"/>
              <a:t>滤波器，可以减少运算量。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CV</a:t>
            </a:r>
            <a:r>
              <a:rPr lang="zh-CN" altLang="en-US" dirty="0"/>
              <a:t>部分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3150284"/>
            <a:ext cx="5143946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6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）中值滤波器   去除椒盐噪声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、线性滤波器（频率域）</a:t>
            </a:r>
            <a:endParaRPr lang="en-US" altLang="zh-CN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en-US" altLang="zh-CN" sz="2400" b="1" i="1" dirty="0" smtClean="0"/>
              <a:t>Any</a:t>
            </a:r>
            <a:r>
              <a:rPr lang="en-US" altLang="zh-CN" sz="2400" i="1" dirty="0" smtClean="0"/>
              <a:t> </a:t>
            </a:r>
            <a:r>
              <a:rPr lang="en-US" altLang="zh-CN" sz="2400" i="1" dirty="0"/>
              <a:t>univariate function can be rewritten as a weighted sum of sines and cosines of different frequencies.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CV</a:t>
            </a:r>
            <a:r>
              <a:rPr lang="zh-CN" altLang="en-US" dirty="0"/>
              <a:t>部分</a:t>
            </a:r>
          </a:p>
        </p:txBody>
      </p:sp>
    </p:spTree>
    <p:extLst>
      <p:ext uri="{BB962C8B-B14F-4D97-AF65-F5344CB8AC3E}">
        <p14:creationId xmlns:p14="http://schemas.microsoft.com/office/powerpoint/2010/main" xmlns="" val="14830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zh-CN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7467600" y="31908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zh-CN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45720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zh-CN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6869" name="Picture 8" descr="a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1"/>
            <a:ext cx="25146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9" descr="a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65664"/>
            <a:ext cx="25146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0" descr="a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14601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Frequency Spectra</a:t>
            </a:r>
          </a:p>
        </p:txBody>
      </p:sp>
      <p:pic>
        <p:nvPicPr>
          <p:cNvPr id="36873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1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zh-CN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7467600" y="31908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endParaRPr lang="en-US" altLang="zh-CN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45720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endParaRPr lang="en-US" altLang="zh-CN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7893" name="Picture 8" descr="a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63800"/>
            <a:ext cx="2571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a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438401"/>
            <a:ext cx="260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0" descr="k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668839"/>
            <a:ext cx="25527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Frequency Spectra</a:t>
            </a:r>
          </a:p>
        </p:txBody>
      </p:sp>
      <p:pic>
        <p:nvPicPr>
          <p:cNvPr id="37897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35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头主题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装书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装书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木头主题" id="{2B98EAE9-EF4C-4EE8-A79F-1F6C8E803FBF}" vid="{2C4B2561-469E-4C10-9864-61970F65AC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木头主题</Template>
  <TotalTime>232</TotalTime>
  <Words>1034</Words>
  <Application>Microsoft Office PowerPoint</Application>
  <PresentationFormat>自定义</PresentationFormat>
  <Paragraphs>160</Paragraphs>
  <Slides>32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木头主题</vt:lpstr>
      <vt:lpstr>Equation</vt:lpstr>
      <vt:lpstr>课程学习</vt:lpstr>
      <vt:lpstr>目录</vt:lpstr>
      <vt:lpstr>一、CV部分</vt:lpstr>
      <vt:lpstr>一、CV部分</vt:lpstr>
      <vt:lpstr>一、CV部分</vt:lpstr>
      <vt:lpstr>一、CV部分</vt:lpstr>
      <vt:lpstr>一、CV部分</vt:lpstr>
      <vt:lpstr>Frequency Spectra</vt:lpstr>
      <vt:lpstr>Frequency Spectra</vt:lpstr>
      <vt:lpstr>Frequency Spectra</vt:lpstr>
      <vt:lpstr>Frequency Spectra</vt:lpstr>
      <vt:lpstr>一、CV部分</vt:lpstr>
      <vt:lpstr>一、CV部分</vt:lpstr>
      <vt:lpstr>一、CV部分</vt:lpstr>
      <vt:lpstr>一、CV部分</vt:lpstr>
      <vt:lpstr>一、CV部分</vt:lpstr>
      <vt:lpstr>一、CV部分</vt:lpstr>
      <vt:lpstr>一、CV部分</vt:lpstr>
      <vt:lpstr>一、CV部分</vt:lpstr>
      <vt:lpstr>一、CV部分</vt:lpstr>
      <vt:lpstr>二、机器学习部分</vt:lpstr>
      <vt:lpstr>目录</vt:lpstr>
      <vt:lpstr>三、逐点分类</vt:lpstr>
      <vt:lpstr>三、逐点分类</vt:lpstr>
      <vt:lpstr>三、逐点分类</vt:lpstr>
      <vt:lpstr>三、逐点分类</vt:lpstr>
      <vt:lpstr>三、逐点分类</vt:lpstr>
      <vt:lpstr>三、逐点分类</vt:lpstr>
      <vt:lpstr>三、逐点分类</vt:lpstr>
      <vt:lpstr>三、逐点分类</vt:lpstr>
      <vt:lpstr>三、逐点分类</vt:lpstr>
      <vt:lpstr>三、逐点分类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课程学习</dc:title>
  <dc:creator>yuan liu</dc:creator>
  <cp:lastModifiedBy>lenovo</cp:lastModifiedBy>
  <cp:revision>56</cp:revision>
  <dcterms:created xsi:type="dcterms:W3CDTF">2016-10-16T02:16:54Z</dcterms:created>
  <dcterms:modified xsi:type="dcterms:W3CDTF">2016-10-16T14:40:05Z</dcterms:modified>
</cp:coreProperties>
</file>